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13" r:id="rId18"/>
    <p:sldId id="273" r:id="rId19"/>
    <p:sldId id="314" r:id="rId20"/>
    <p:sldId id="274" r:id="rId21"/>
    <p:sldId id="276" r:id="rId22"/>
    <p:sldId id="277" r:id="rId23"/>
    <p:sldId id="315" r:id="rId24"/>
    <p:sldId id="281" r:id="rId25"/>
    <p:sldId id="282" r:id="rId26"/>
    <p:sldId id="284" r:id="rId27"/>
    <p:sldId id="288" r:id="rId28"/>
    <p:sldId id="316" r:id="rId29"/>
    <p:sldId id="290" r:id="rId30"/>
    <p:sldId id="292" r:id="rId31"/>
    <p:sldId id="293" r:id="rId32"/>
    <p:sldId id="294" r:id="rId33"/>
    <p:sldId id="295" r:id="rId34"/>
    <p:sldId id="296" r:id="rId35"/>
    <p:sldId id="298" r:id="rId36"/>
    <p:sldId id="317" r:id="rId37"/>
    <p:sldId id="330" r:id="rId38"/>
    <p:sldId id="301" r:id="rId39"/>
    <p:sldId id="333" r:id="rId40"/>
    <p:sldId id="303" r:id="rId41"/>
    <p:sldId id="318" r:id="rId42"/>
    <p:sldId id="306" r:id="rId43"/>
    <p:sldId id="307" r:id="rId44"/>
    <p:sldId id="308" r:id="rId45"/>
    <p:sldId id="309" r:id="rId46"/>
    <p:sldId id="319" r:id="rId47"/>
    <p:sldId id="328" r:id="rId48"/>
    <p:sldId id="321" r:id="rId49"/>
    <p:sldId id="331" r:id="rId50"/>
    <p:sldId id="322" r:id="rId51"/>
    <p:sldId id="323" r:id="rId52"/>
    <p:sldId id="324" r:id="rId53"/>
    <p:sldId id="325" r:id="rId54"/>
    <p:sldId id="332" r:id="rId55"/>
    <p:sldId id="326" r:id="rId56"/>
    <p:sldId id="327" r:id="rId5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92B79-208A-43CA-9CBE-1A1D6CAC9C6D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8D4A9-438E-4E03-B435-5CB2FB97893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DE7CB-E14C-4978-9701-7D3C00B6720E}" type="datetimeFigureOut">
              <a:rPr lang="es-ES" smtClean="0"/>
              <a:pPr/>
              <a:t>07/06/2016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67603-A692-4971-BCF5-2BC38CFE9C3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es/url?sa=i&amp;rct=j&amp;q=&amp;esrc=s&amp;frm=1&amp;source=images&amp;cd=&amp;cad=rja&amp;docid=-AQpfwELyn0bDM&amp;tbnid=z2vxDgcYDqc22M:&amp;ved=0CAUQjRw&amp;url=http://gsdl.bvs.sld.cu/cgi-bin/library?e=d-00000-00---off-0estomato--00-0----0-10-0---0---0direct-10---4-------0-0l--11-1l-50---20-about---00-0-1-00-0-0-11-1-00-00&amp;a=d&amp;cl=CL1&amp;d=HASH01cf2d3a5bf3c43aa0d79677.8.6.fc&amp;ei=mBGWUfDUCJGo0wWPx4BA&amp;bvm=bv.46471029,d.ZGU&amp;psig=AFQjCNGL1Eb8-Qgqjq8TccHm6Zx9TliLng&amp;ust=136887574242908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sanidadanimal.info/cursos/inmuno2/ca032.htm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google.es/url?sa=i&amp;rct=j&amp;q=&amp;esrc=s&amp;frm=1&amp;source=images&amp;cd=&amp;cad=rja&amp;docid=-MJYcrPtLpU8yM&amp;tbnid=MrjiSkmF6IFw9M:&amp;ved=0CAUQjRw&amp;url=http://ensayoes.com/docs/72/index-24589.html?page=3&amp;ei=NhKWUcvyC6KM0AXUy4CYAQ&amp;bvm=bv.46471029,d.ZGU&amp;psig=AFQjCNGL1Eb8-Qgqjq8TccHm6Zx9TliLng&amp;ust=1368875742429083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google.es/url?sa=i&amp;rct=j&amp;q=&amp;esrc=s&amp;frm=1&amp;source=images&amp;cd=&amp;cad=rja&amp;docid=x0_eRHdQrsrBkM&amp;tbnid=n50vHeWTkFvESM:&amp;ved=0CAUQjRw&amp;url=http://biologia201023.blogspot.com/2011/04/unidad-iii-introduccion-la-inmunologia.html&amp;ei=HXuWUcLnKoTF0QWA6IGoAQ&amp;psig=AFQjCNE3dpQyrYTnSZkKkeRl9ky1PLV5_g&amp;ust=1368902804760539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oogle.es/url?sa=i&amp;rct=j&amp;q=&amp;esrc=s&amp;frm=1&amp;source=images&amp;cd=&amp;cad=rja&amp;docid=vPzZfR0Mjnv39M&amp;tbnid=gGOVEwV1uo6riM:&amp;ved=0CAUQjRw&amp;url=http://web.educastur.princast.es/proyectos/biogeo_ov/2BCH/B5_MICRO_INM/T52_INMUNOLOGIA/informacion.htm&amp;ei=G1KgUbDEAYnB0QWFtYCoDQ&amp;bvm=bv.47008514,d.ZGU&amp;psig=AFQjCNGCqN_CChqmASIkghJzuJy-vymnng&amp;ust=1369546880242949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es/url?sa=i&amp;rct=j&amp;q=&amp;esrc=s&amp;frm=1&amp;source=images&amp;cd=&amp;cad=rja&amp;docid=c7WldoTeAwxQEM&amp;tbnid=OXVmJJCunfxTAM:&amp;ved=0CAUQjRw&amp;url=http://www7.uc.cl/sw_educ/educacion/grecia/plano/html/cra/biologia_4medio.html&amp;ei=wVGgUam1J8aZ0QXzuYB4&amp;bvm=bv.47008514,d.ZGU&amp;psig=AFQjCNGCqN_CChqmASIkghJzuJy-vymnng&amp;ust=1369546880242949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google.es/url?sa=i&amp;rct=j&amp;q=&amp;esrc=s&amp;frm=1&amp;source=images&amp;cd=&amp;cad=rja&amp;docid=vPzZfR0Mjnv39M&amp;tbnid=RbDlBrvF71f1JM:&amp;ved=0CAUQjRw&amp;url=http://web.educastur.princast.es/proyectos/biogeo_ov/2BCH/B5_MICRO_INM/T52_INMUNOLOGIA/informacion.htm&amp;ei=S2ugUbXmL4v20gXIhoDoCA&amp;bvm=bv.47008514,d.ZGU&amp;psig=AFQjCNEJ74WrKh3eCD2nylk-IxuqLRBRCA&amp;ust=1369553800023557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www.google.es/url?sa=i&amp;rct=j&amp;q=&amp;esrc=s&amp;frm=1&amp;source=images&amp;cd=&amp;cad=rja&amp;docid=vPzZfR0Mjnv39M&amp;tbnid=oE8_9LZ9zrXmcM:&amp;ved=0CAUQjRw&amp;url=http://web.educastur.princast.es/proyectos/biogeo_ov/2BCH/B5_MICRO_INM/T52_INMUNOLOGIA/informacion.htm&amp;ei=3mugUdKnJInT0QWjzID4CQ&amp;bvm=bv.47008514,d.ZGU&amp;psig=AFQjCNEJ74WrKh3eCD2nylk-IxuqLRBRCA&amp;ust=1369553800023557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google.es/url?sa=i&amp;rct=j&amp;q=&amp;esrc=s&amp;frm=1&amp;source=images&amp;cd=&amp;cad=rja&amp;docid=vPzZfR0Mjnv39M&amp;tbnid=oE8_9LZ9zrXmcM:&amp;ved=0CAUQjRw&amp;url=http://web.educastur.princast.es/proyectos/biogeo_ov/2BCH/B5_MICRO_INM/T52_INMUNOLOGIA/informacion.htm&amp;ei=xmugUfSHE-mg0wXgwIAY&amp;bvm=bv.47008514,d.ZGU&amp;psig=AFQjCNEJ74WrKh3eCD2nylk-IxuqLRBRCA&amp;ust=1369553800023557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oogle.es/url?sa=i&amp;rct=j&amp;q=&amp;esrc=s&amp;frm=1&amp;source=images&amp;cd=&amp;cad=rja&amp;docid=vPzZfR0Mjnv39M&amp;tbnid=W40G-rDiZwSLkM:&amp;ved=0CAUQjRw&amp;url=http://web.educastur.princast.es/proyectos/biogeo_ov/2BCH/B5_MICRO_INM/T52_INMUNOLOGIA/informacion.htm&amp;ei=YG2gUe3pHqyA0AXxooHQCA&amp;bvm=bv.47008514,d.ZGU&amp;psig=AFQjCNEZIvoRYjcCYuNM20Hegm4RSlaM2w&amp;ust=1369554631324370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es/url?sa=i&amp;rct=j&amp;q=&amp;esrc=s&amp;frm=1&amp;source=images&amp;cd=&amp;cad=rja&amp;docid=YsAeTXQ_4xHqoM&amp;tbnid=5QxozlF_NffoSM:&amp;ved=0CAUQjRw&amp;url=http://biolucena.wikispaces.com/Sistema+inmunitario&amp;ei=6m6gUZ_kNYTK0QWSw4HABA&amp;psig=AFQjCNEZIvoRYjcCYuNM20Hegm4RSlaM2w&amp;ust=1369554631324370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lourdes-luengo.es/unidadesbio/inmunologia/transparencias/transparencias_inmunologia.htm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chilecalifica.cl/usuarios/adultos/File/GUIAS2012/BASICA/CsNaturalesIICMOdulo4RecepciOnflujodeinfoenelOrganismo.pdf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google.es/url?sa=i&amp;rct=j&amp;q=&amp;esrc=s&amp;frm=1&amp;source=images&amp;cd=&amp;cad=rja&amp;docid=qMwW2k_Y5CQU6M&amp;tbnid=GkCp1LRn07HVQM:&amp;ved=0CAUQjRw&amp;url=http://cienciastella.com/INMUNOLOGIA.html&amp;ei=jJKgUaqzI63a0QXOqoGwCg&amp;bvm=bv.47008514,d.ZGU&amp;psig=AFQjCNGRaziZvocMt_-8wgwGu7oGoLsQ3g&amp;ust=1369563848634392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www.google.es/url?sa=i&amp;rct=j&amp;q=&amp;esrc=s&amp;frm=1&amp;source=images&amp;cd=&amp;cad=rja&amp;docid=qMwW2k_Y5CQU6M&amp;tbnid=qfGYWFdjTMArCM:&amp;ved=0CAUQjRw&amp;url=http://cienciastella.com/INMUNOLOGIA.html&amp;ei=lJegUeqcMPOc0wWUuIGgDQ&amp;bvm=bv.47008514,d.ZGU&amp;psig=AFQjCNGRaziZvocMt_-8wgwGu7oGoLsQ3g&amp;ust=136956384863439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hyperlink" Target="http://www.google.es/url?sa=i&amp;rct=j&amp;q=&amp;esrc=s&amp;frm=1&amp;source=images&amp;cd=&amp;cad=rja&amp;docid=uzz-AihmxZGpyM&amp;tbnid=jukq3jsswQxfFM:&amp;ved=0CAUQjRw&amp;url=http://es.wikipedia.org/wiki/Sistema_del_complemento&amp;ei=GwCjUf7kNOqq0QWNw4GIDQ&amp;bvm=bv.47008514,d.ZG4&amp;psig=AFQjCNGn6xxU0u_zUvqz0m0Oq6TLoPlYoQ&amp;ust=1369723210059443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hyperlink" Target="http://www.google.es/url?sa=i&amp;rct=j&amp;q=&amp;esrc=s&amp;frm=1&amp;source=images&amp;cd=&amp;cad=rja&amp;docid=vPzZfR0Mjnv39M&amp;tbnid=2efBuG7ERkUx3M:&amp;ved=0CAUQjRw&amp;url=http://web.educastur.princast.es/proyectos/biogeo_ov/2BCH/B5_MICRO_INM/T52_INMUNOLOGIA/informacion.htm&amp;ei=0ZugUaK3OqWr0AXy5YGACg&amp;bvm=bv.47008514,d.ZGU&amp;psig=AFQjCNEixj2ZJAVBTZJaRugNdoJtPrqCfw&amp;ust=1369566447092572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es/url?sa=i&amp;rct=j&amp;q=&amp;esrc=s&amp;frm=1&amp;source=images&amp;cd=&amp;cad=rja&amp;docid=_Ljn0rzKyENu4M&amp;tbnid=ZlHFw_lHoLr7bM:&amp;ved=0CAUQjRw&amp;url=http://biologiaygeologiaguadalete.blogspot.com/2011/05/respuesta-inmune-especifica-i.html&amp;ei=6O2gUe7IIKmu0QWVxoBw&amp;bvm=bv.47008514,d.ZGU&amp;psig=AFQjCNHAsC-AgNP0aoJvAlKmx0G9JXoOaw&amp;ust=1369587552370064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hyperlink" Target="http://www.google.es/url?sa=i&amp;rct=j&amp;q=&amp;esrc=s&amp;frm=1&amp;source=images&amp;cd=&amp;cad=rja&amp;docid=Qqa31uXb36fODM&amp;tbnid=9pelPdkj6Z5iFM:&amp;ved=0CAUQjRw&amp;url=http://www.bionova.org.es/biocast/tema21.htm&amp;ei=LqqhUcOiCY2d0wWy5YH4Dw&amp;bvm=bv.47008514,d.ZGU&amp;psig=AFQjCNHpeGW3YLVAYLIe_LWNOn04nJiUag&amp;ust=1369635576696457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cienciahoy.org.ar/hoy36/rtainmu5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es/url?sa=i&amp;rct=j&amp;q=&amp;esrc=s&amp;frm=1&amp;source=images&amp;cd=&amp;cad=rja&amp;docid=3jPgDZCa-jtVnM&amp;tbnid=vEigT00ClwvHDM:&amp;ved=0CAUQjRw&amp;url=http://www.queesciencia.org/2013/04/que-es-el-sistema-inmunologico.html&amp;ei=BHKWUfyyHOml0QXG24CQCQ&amp;bvm=bv.46751780,d.ZGU&amp;psig=AFQjCNEdJPSfr9RCd9cl7YaOcBUJiGkkOw&amp;ust=136890047405786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7132"/>
            <a:ext cx="9144000" cy="675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5602" name="Picture 2" descr="http://gsdl.bvs.sld.cu/greenstone/collect/estomato/index/assoc/HASH01cf.dir/fig18a04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8643966" cy="5881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6626" name="Picture 2" descr="http://www.sanidadanimal.info/cursos/inmuno2/images/3respues1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642918"/>
            <a:ext cx="8015344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7650" name="Picture 2" descr="http://ensayoes.com/tw_files2/urls_1/25/d-24589/24589_html_3b0739eb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821536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928662" y="2214554"/>
            <a:ext cx="750099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células del </a:t>
            </a:r>
          </a:p>
          <a:p>
            <a:pPr algn="ctr"/>
            <a:r>
              <a:rPr lang="es-ES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sistema inmunitario</a:t>
            </a:r>
            <a:endParaRPr lang="es-ES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0"/>
            <a:ext cx="8401080" cy="857232"/>
          </a:xfrm>
        </p:spPr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Línea mieloide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786478"/>
          </a:xfrm>
        </p:spPr>
        <p:txBody>
          <a:bodyPr>
            <a:normAutofit fontScale="77500" lnSpcReduction="20000"/>
          </a:bodyPr>
          <a:lstStyle/>
          <a:p>
            <a:r>
              <a:rPr lang="es-ES" dirty="0" err="1" smtClean="0">
                <a:solidFill>
                  <a:srgbClr val="00B050"/>
                </a:solidFill>
              </a:rPr>
              <a:t>Granulocitos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  <a:r>
              <a:rPr lang="es-ES" dirty="0" smtClean="0"/>
              <a:t> Núcleo </a:t>
            </a:r>
            <a:r>
              <a:rPr lang="es-ES" dirty="0" err="1" smtClean="0"/>
              <a:t>plurilobulado</a:t>
            </a:r>
            <a:r>
              <a:rPr lang="es-ES" dirty="0" smtClean="0"/>
              <a:t>. </a:t>
            </a:r>
            <a:r>
              <a:rPr lang="es-ES" dirty="0" smtClean="0">
                <a:solidFill>
                  <a:srgbClr val="FF0000"/>
                </a:solidFill>
              </a:rPr>
              <a:t>Sangre.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Neutrófilos</a:t>
            </a:r>
            <a:r>
              <a:rPr lang="es-ES" dirty="0" smtClean="0">
                <a:solidFill>
                  <a:srgbClr val="0070C0"/>
                </a:solidFill>
              </a:rPr>
              <a:t> o </a:t>
            </a:r>
            <a:r>
              <a:rPr lang="es-ES" dirty="0" err="1" smtClean="0">
                <a:solidFill>
                  <a:srgbClr val="0070C0"/>
                </a:solidFill>
              </a:rPr>
              <a:t>microcitos</a:t>
            </a:r>
            <a:r>
              <a:rPr lang="es-ES" dirty="0" smtClean="0">
                <a:solidFill>
                  <a:srgbClr val="0070C0"/>
                </a:solidFill>
              </a:rPr>
              <a:t>. </a:t>
            </a:r>
            <a:r>
              <a:rPr lang="es-ES" dirty="0" smtClean="0"/>
              <a:t>Muy abundantes Destruyen bacterias y restos de células. Forman 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pus.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Eosinófilos</a:t>
            </a:r>
            <a:r>
              <a:rPr lang="es-ES" dirty="0" smtClean="0">
                <a:solidFill>
                  <a:srgbClr val="0070C0"/>
                </a:solidFill>
              </a:rPr>
              <a:t>.</a:t>
            </a:r>
            <a:r>
              <a:rPr lang="es-ES" dirty="0" smtClean="0"/>
              <a:t> Actúan contra grandes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parásitos</a:t>
            </a:r>
            <a:r>
              <a:rPr lang="es-ES" dirty="0" smtClean="0"/>
              <a:t> y fagocitan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inmunocomplejos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Basófilos</a:t>
            </a:r>
            <a:r>
              <a:rPr lang="es-ES" dirty="0" smtClean="0">
                <a:solidFill>
                  <a:srgbClr val="0070C0"/>
                </a:solidFill>
              </a:rPr>
              <a:t>. </a:t>
            </a:r>
            <a:r>
              <a:rPr lang="es-ES" dirty="0" smtClean="0"/>
              <a:t>Producen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vasodilatadores </a:t>
            </a:r>
            <a:r>
              <a:rPr lang="es-ES" dirty="0" smtClean="0"/>
              <a:t>y actúan en procesos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alérgicos.</a:t>
            </a:r>
          </a:p>
          <a:p>
            <a:r>
              <a:rPr lang="es-ES" dirty="0" err="1" smtClean="0">
                <a:solidFill>
                  <a:srgbClr val="00B050"/>
                </a:solidFill>
              </a:rPr>
              <a:t>Mastocitos</a:t>
            </a:r>
            <a:r>
              <a:rPr lang="es-ES" dirty="0" smtClean="0">
                <a:solidFill>
                  <a:srgbClr val="00B050"/>
                </a:solidFill>
              </a:rPr>
              <a:t>.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Tejidos</a:t>
            </a:r>
            <a:r>
              <a:rPr lang="es-ES" dirty="0" smtClean="0"/>
              <a:t>. A partir de </a:t>
            </a:r>
            <a:r>
              <a:rPr lang="es-ES" dirty="0" err="1" smtClean="0"/>
              <a:t>basófilos</a:t>
            </a:r>
            <a:r>
              <a:rPr lang="es-ES" dirty="0" smtClean="0"/>
              <a:t>. Liberan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histamina y heparina</a:t>
            </a:r>
            <a:r>
              <a:rPr lang="es-ES" dirty="0" smtClean="0"/>
              <a:t>. Reacción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inflamatoria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Monocitos. </a:t>
            </a:r>
            <a:r>
              <a:rPr lang="es-ES" dirty="0" smtClean="0">
                <a:solidFill>
                  <a:srgbClr val="FF0000"/>
                </a:solidFill>
              </a:rPr>
              <a:t>Sangre</a:t>
            </a:r>
            <a:r>
              <a:rPr lang="es-ES" dirty="0" smtClean="0">
                <a:solidFill>
                  <a:srgbClr val="00B050"/>
                </a:solidFill>
              </a:rPr>
              <a:t>. </a:t>
            </a:r>
            <a:r>
              <a:rPr lang="es-ES" dirty="0" smtClean="0"/>
              <a:t>Sin gránulos. Núcleo en herradura. Emigran a los tejidos y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se transforman en macrófagos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Macrófagos.</a:t>
            </a:r>
            <a:r>
              <a:rPr lang="es-ES" dirty="0" smtClean="0"/>
              <a:t>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Tejidos. </a:t>
            </a:r>
            <a:r>
              <a:rPr lang="es-ES" dirty="0" smtClean="0"/>
              <a:t>Destruyen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partículas extrañas y células propias alteradas</a:t>
            </a:r>
            <a:r>
              <a:rPr lang="es-ES" dirty="0" smtClean="0"/>
              <a:t>. Actúan como células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presentadoras de antígenos.</a:t>
            </a:r>
          </a:p>
          <a:p>
            <a:endParaRPr lang="es-ES" dirty="0" smtClean="0"/>
          </a:p>
          <a:p>
            <a:r>
              <a:rPr lang="es-ES" dirty="0" err="1" smtClean="0">
                <a:solidFill>
                  <a:srgbClr val="C00000"/>
                </a:solidFill>
              </a:rPr>
              <a:t>Eritroblastos</a:t>
            </a:r>
            <a:r>
              <a:rPr lang="es-ES" dirty="0" smtClean="0">
                <a:solidFill>
                  <a:srgbClr val="C00000"/>
                </a:solidFill>
              </a:rPr>
              <a:t>.</a:t>
            </a:r>
            <a:r>
              <a:rPr lang="es-ES" dirty="0" smtClean="0"/>
              <a:t> Originan glóbulos rojos.</a:t>
            </a:r>
          </a:p>
          <a:p>
            <a:r>
              <a:rPr lang="es-ES" dirty="0" smtClean="0">
                <a:solidFill>
                  <a:srgbClr val="C00000"/>
                </a:solidFill>
              </a:rPr>
              <a:t>Megacariocitos.</a:t>
            </a:r>
            <a:r>
              <a:rPr lang="es-ES" dirty="0" smtClean="0"/>
              <a:t> Forman plaquetas.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96908"/>
          </a:xfrm>
        </p:spPr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Línea linfoide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5357850"/>
          </a:xfrm>
        </p:spPr>
        <p:txBody>
          <a:bodyPr>
            <a:normAutofit fontScale="85000" lnSpcReduction="10000"/>
          </a:bodyPr>
          <a:lstStyle/>
          <a:p>
            <a:r>
              <a:rPr lang="es-ES" dirty="0" smtClean="0">
                <a:solidFill>
                  <a:srgbClr val="00B050"/>
                </a:solidFill>
              </a:rPr>
              <a:t>Linfocitos B. </a:t>
            </a:r>
            <a:r>
              <a:rPr lang="es-ES" dirty="0" smtClean="0">
                <a:solidFill>
                  <a:srgbClr val="C00000"/>
                </a:solidFill>
              </a:rPr>
              <a:t>Médula.</a:t>
            </a:r>
            <a:r>
              <a:rPr lang="es-ES" dirty="0" smtClean="0"/>
              <a:t> Anticuerpos. Respuesta </a:t>
            </a:r>
            <a:r>
              <a:rPr lang="es-ES" dirty="0" smtClean="0">
                <a:solidFill>
                  <a:srgbClr val="C00000"/>
                </a:solidFill>
              </a:rPr>
              <a:t>específica humoral.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Células plasmáticas. </a:t>
            </a:r>
            <a:r>
              <a:rPr lang="es-ES" dirty="0" smtClean="0"/>
              <a:t>Respuesta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primaria</a:t>
            </a:r>
            <a:r>
              <a:rPr lang="es-ES" dirty="0" smtClean="0"/>
              <a:t>. Viven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pocos días</a:t>
            </a:r>
            <a:r>
              <a:rPr lang="es-ES" dirty="0" smtClean="0"/>
              <a:t>.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Linfocitos de memoria. </a:t>
            </a:r>
            <a:r>
              <a:rPr lang="es-ES" dirty="0" smtClean="0"/>
              <a:t>Viven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eternamente</a:t>
            </a:r>
            <a:r>
              <a:rPr lang="es-ES" dirty="0" smtClean="0"/>
              <a:t> y se activan en la respuesta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secundaria</a:t>
            </a:r>
            <a:r>
              <a:rPr lang="es-ES" dirty="0" smtClean="0"/>
              <a:t>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Linfocitos T. </a:t>
            </a:r>
            <a:r>
              <a:rPr lang="es-ES" dirty="0" smtClean="0">
                <a:solidFill>
                  <a:srgbClr val="C00000"/>
                </a:solidFill>
              </a:rPr>
              <a:t>Timo.</a:t>
            </a:r>
            <a:r>
              <a:rPr lang="es-ES" dirty="0" smtClean="0"/>
              <a:t> Destruyen células extrañas o alteradas. Respuesta </a:t>
            </a:r>
            <a:r>
              <a:rPr lang="es-ES" dirty="0" smtClean="0">
                <a:solidFill>
                  <a:srgbClr val="C00000"/>
                </a:solidFill>
              </a:rPr>
              <a:t>específica celular.</a:t>
            </a:r>
          </a:p>
          <a:p>
            <a:pPr lvl="1"/>
            <a:r>
              <a:rPr lang="es-ES" dirty="0" smtClean="0"/>
              <a:t> </a:t>
            </a:r>
            <a:r>
              <a:rPr lang="es-ES" dirty="0" smtClean="0">
                <a:solidFill>
                  <a:srgbClr val="0070C0"/>
                </a:solidFill>
              </a:rPr>
              <a:t>Auxiliares/</a:t>
            </a:r>
            <a:r>
              <a:rPr lang="es-ES" dirty="0" err="1" smtClean="0">
                <a:solidFill>
                  <a:srgbClr val="0070C0"/>
                </a:solidFill>
              </a:rPr>
              <a:t>Helper</a:t>
            </a:r>
            <a:r>
              <a:rPr lang="es-ES" dirty="0" smtClean="0">
                <a:solidFill>
                  <a:srgbClr val="0070C0"/>
                </a:solidFill>
              </a:rPr>
              <a:t>/T4.  </a:t>
            </a:r>
            <a:r>
              <a:rPr lang="es-ES" dirty="0" err="1" smtClean="0"/>
              <a:t>Citocinas</a:t>
            </a:r>
            <a:r>
              <a:rPr lang="es-ES" dirty="0" smtClean="0"/>
              <a:t>.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Activan </a:t>
            </a:r>
            <a:r>
              <a:rPr lang="es-ES" dirty="0" smtClean="0"/>
              <a:t>macrófagos, linfocitos B y T8.</a:t>
            </a:r>
          </a:p>
          <a:p>
            <a:pPr lvl="1"/>
            <a:r>
              <a:rPr lang="es-ES" dirty="0" err="1" smtClean="0">
                <a:solidFill>
                  <a:srgbClr val="0070C0"/>
                </a:solidFill>
              </a:rPr>
              <a:t>Citotóxicos</a:t>
            </a:r>
            <a:r>
              <a:rPr lang="es-ES" dirty="0" smtClean="0">
                <a:solidFill>
                  <a:srgbClr val="0070C0"/>
                </a:solidFill>
              </a:rPr>
              <a:t>/T8.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Destruyen células </a:t>
            </a:r>
            <a:r>
              <a:rPr lang="es-ES" dirty="0" smtClean="0"/>
              <a:t>propias infectadas, tumorales y células extrañas en los procesos de rechazo.</a:t>
            </a:r>
          </a:p>
          <a:p>
            <a:r>
              <a:rPr lang="es-ES" dirty="0" smtClean="0">
                <a:solidFill>
                  <a:srgbClr val="00B050"/>
                </a:solidFill>
              </a:rPr>
              <a:t>Linfocitos NK. </a:t>
            </a:r>
            <a:r>
              <a:rPr lang="es-ES" dirty="0" smtClean="0"/>
              <a:t>Gran tamaño.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Apoptosis de células infectadas y tumorales.</a:t>
            </a:r>
            <a:endParaRPr lang="es-ES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1746" name="Picture 2" descr="http://2.bp.blogspot.com/-MdI3f3KEhQ0/TbuBTyG715I/AAAAAAAAAI4/g7AQzDjdoNs/s1600/cel-sis-inm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428604"/>
            <a:ext cx="8688795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785786" y="2571744"/>
            <a:ext cx="75009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Las moléculas del sistema</a:t>
            </a:r>
          </a:p>
          <a:p>
            <a:pPr algn="ctr"/>
            <a:r>
              <a:rPr lang="es-E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inmunitario</a:t>
            </a:r>
            <a:endParaRPr lang="es-ES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82594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571480"/>
            <a:ext cx="8329642" cy="6286520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Segregadas por células </a:t>
            </a:r>
            <a:r>
              <a:rPr lang="es-ES" dirty="0" err="1" smtClean="0"/>
              <a:t>inmunocompetentes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Componentes del complemento.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Algunos son proteínas de membrana y la mayoría plasmáticas.</a:t>
            </a:r>
            <a:endParaRPr lang="es-ES" sz="1600" dirty="0" smtClean="0"/>
          </a:p>
          <a:p>
            <a:pPr lvl="2"/>
            <a:r>
              <a:rPr lang="es-ES" dirty="0" smtClean="0"/>
              <a:t>Favorecen </a:t>
            </a:r>
            <a:r>
              <a:rPr lang="es-ES" dirty="0" smtClean="0">
                <a:solidFill>
                  <a:srgbClr val="FF0000"/>
                </a:solidFill>
              </a:rPr>
              <a:t>la inflamación, la fagocitosis y la lisis celular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err="1" smtClean="0">
                <a:solidFill>
                  <a:srgbClr val="00B050"/>
                </a:solidFill>
              </a:rPr>
              <a:t>Citocinas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Proteínas de bajo peso molecular.</a:t>
            </a:r>
            <a:endParaRPr lang="es-ES" sz="1600" dirty="0" smtClean="0"/>
          </a:p>
          <a:p>
            <a:pPr lvl="2"/>
            <a:r>
              <a:rPr lang="es-ES" dirty="0" smtClean="0"/>
              <a:t>Se unen a la superficie de la célula diana.</a:t>
            </a:r>
            <a:endParaRPr lang="es-ES" sz="1600" dirty="0" smtClean="0"/>
          </a:p>
          <a:p>
            <a:pPr lvl="2"/>
            <a:r>
              <a:rPr lang="es-ES" dirty="0" smtClean="0"/>
              <a:t>Regulan </a:t>
            </a:r>
            <a:r>
              <a:rPr lang="es-ES" dirty="0" smtClean="0">
                <a:solidFill>
                  <a:srgbClr val="FF0000"/>
                </a:solidFill>
              </a:rPr>
              <a:t>la respuesta inflamatoria</a:t>
            </a:r>
            <a:r>
              <a:rPr lang="es-ES" dirty="0" smtClean="0"/>
              <a:t>.</a:t>
            </a:r>
            <a:endParaRPr lang="es-ES" sz="1600" dirty="0" smtClean="0"/>
          </a:p>
          <a:p>
            <a:pPr lvl="2"/>
            <a:r>
              <a:rPr lang="es-ES" dirty="0" smtClean="0"/>
              <a:t>Los más importantes son </a:t>
            </a:r>
            <a:r>
              <a:rPr lang="es-ES" dirty="0" smtClean="0">
                <a:solidFill>
                  <a:srgbClr val="7030A0"/>
                </a:solidFill>
              </a:rPr>
              <a:t>el </a:t>
            </a:r>
            <a:r>
              <a:rPr lang="es-ES" dirty="0" err="1" smtClean="0">
                <a:solidFill>
                  <a:srgbClr val="7030A0"/>
                </a:solidFill>
              </a:rPr>
              <a:t>interferón</a:t>
            </a:r>
            <a:r>
              <a:rPr lang="es-ES" dirty="0" smtClean="0">
                <a:solidFill>
                  <a:srgbClr val="7030A0"/>
                </a:solidFill>
              </a:rPr>
              <a:t>, las </a:t>
            </a:r>
            <a:r>
              <a:rPr lang="es-ES" dirty="0" err="1" smtClean="0">
                <a:solidFill>
                  <a:srgbClr val="7030A0"/>
                </a:solidFill>
              </a:rPr>
              <a:t>linfocinas</a:t>
            </a:r>
            <a:r>
              <a:rPr lang="es-ES" dirty="0" smtClean="0">
                <a:solidFill>
                  <a:srgbClr val="7030A0"/>
                </a:solidFill>
              </a:rPr>
              <a:t>, las </a:t>
            </a:r>
            <a:r>
              <a:rPr lang="es-ES" dirty="0" err="1" smtClean="0">
                <a:solidFill>
                  <a:srgbClr val="7030A0"/>
                </a:solidFill>
              </a:rPr>
              <a:t>quimiocinas</a:t>
            </a:r>
            <a:r>
              <a:rPr lang="es-ES" dirty="0" smtClean="0">
                <a:solidFill>
                  <a:srgbClr val="7030A0"/>
                </a:solidFill>
              </a:rPr>
              <a:t> y los factores de necrosis tumoral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Anticuerpos.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Producidos por las células plasmáticas.</a:t>
            </a:r>
            <a:endParaRPr lang="es-ES" sz="1600" dirty="0" smtClean="0"/>
          </a:p>
          <a:p>
            <a:pPr lvl="2"/>
            <a:r>
              <a:rPr lang="es-ES" dirty="0" smtClean="0">
                <a:solidFill>
                  <a:srgbClr val="FF0000"/>
                </a:solidFill>
              </a:rPr>
              <a:t>Reaccionan con los antígenos.</a:t>
            </a:r>
            <a:endParaRPr lang="es-ES" sz="1600" dirty="0" smtClean="0">
              <a:solidFill>
                <a:srgbClr val="FF0000"/>
              </a:solidFill>
            </a:endParaRPr>
          </a:p>
          <a:p>
            <a:endParaRPr lang="es-ES" dirty="0" smtClean="0"/>
          </a:p>
          <a:p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594452" y="2643182"/>
            <a:ext cx="576363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Los antígenos</a:t>
            </a:r>
            <a:endParaRPr lang="es-ES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725470"/>
          </a:xfrm>
        </p:spPr>
        <p:txBody>
          <a:bodyPr>
            <a:noAutofit/>
          </a:bodyPr>
          <a:lstStyle/>
          <a:p>
            <a:r>
              <a:rPr lang="es-ES" sz="5400" dirty="0" smtClean="0">
                <a:solidFill>
                  <a:srgbClr val="00B0F0"/>
                </a:solidFill>
              </a:rPr>
              <a:t>Introducción</a:t>
            </a:r>
            <a:endParaRPr lang="es-ES" sz="5400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643602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Inmunología</a:t>
            </a:r>
            <a:r>
              <a:rPr lang="es-ES" dirty="0" smtClean="0"/>
              <a:t>: biología y ciencias biomédicas.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7030A0"/>
                </a:solidFill>
              </a:rPr>
              <a:t>Sistema inmunitario</a:t>
            </a:r>
            <a:r>
              <a:rPr lang="es-ES" dirty="0" smtClean="0"/>
              <a:t>: órganos, tejidos y células.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Inmunidad</a:t>
            </a:r>
            <a:r>
              <a:rPr lang="es-ES" dirty="0" smtClean="0"/>
              <a:t>: estado que permite evitar la infección y la enfermedad.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7030A0"/>
                </a:solidFill>
              </a:rPr>
              <a:t>Mecanismos de defensa</a:t>
            </a:r>
            <a:r>
              <a:rPr lang="es-ES" dirty="0" smtClean="0"/>
              <a:t>: impedir la entrada o destruir los gérmenes.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FF0000"/>
                </a:solidFill>
              </a:rPr>
              <a:t>Componentes no específicos</a:t>
            </a:r>
            <a:r>
              <a:rPr lang="es-ES" dirty="0" smtClean="0"/>
              <a:t>: barreras o eliminadores de cualquier patógeno.</a:t>
            </a:r>
          </a:p>
          <a:p>
            <a:pPr>
              <a:buFontTx/>
              <a:buChar char="-"/>
            </a:pPr>
            <a:r>
              <a:rPr lang="es-ES" dirty="0" smtClean="0">
                <a:solidFill>
                  <a:srgbClr val="7030A0"/>
                </a:solidFill>
              </a:rPr>
              <a:t>Componentes específicos</a:t>
            </a:r>
            <a:r>
              <a:rPr lang="es-ES" dirty="0" smtClean="0"/>
              <a:t>: se adaptan contra un germen determinado.</a:t>
            </a:r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 smtClean="0"/>
          </a:p>
          <a:p>
            <a:pPr>
              <a:buFontTx/>
              <a:buChar char="-"/>
            </a:pPr>
            <a:endParaRPr lang="es-ES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/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714356"/>
            <a:ext cx="8286808" cy="6000792"/>
          </a:xfrm>
        </p:spPr>
        <p:txBody>
          <a:bodyPr>
            <a:noAutofit/>
          </a:bodyPr>
          <a:lstStyle/>
          <a:p>
            <a:pPr lvl="0" algn="just"/>
            <a:r>
              <a:rPr lang="es-ES" sz="2400" dirty="0" smtClean="0">
                <a:solidFill>
                  <a:srgbClr val="C00000"/>
                </a:solidFill>
              </a:rPr>
              <a:t>Moléculas extrañas </a:t>
            </a:r>
            <a:r>
              <a:rPr lang="es-ES" sz="2400" dirty="0" smtClean="0"/>
              <a:t>que </a:t>
            </a:r>
            <a:r>
              <a:rPr lang="es-ES" sz="2400" dirty="0" smtClean="0">
                <a:solidFill>
                  <a:srgbClr val="7030A0"/>
                </a:solidFill>
              </a:rPr>
              <a:t>desencadenan una respuesta inmunitaria específica.</a:t>
            </a:r>
          </a:p>
          <a:p>
            <a:pPr lvl="0" algn="just"/>
            <a:r>
              <a:rPr lang="es-ES" sz="2400" dirty="0" smtClean="0"/>
              <a:t>Suelen ser </a:t>
            </a:r>
            <a:r>
              <a:rPr lang="es-ES" sz="2400" dirty="0" smtClean="0">
                <a:solidFill>
                  <a:srgbClr val="00B050"/>
                </a:solidFill>
              </a:rPr>
              <a:t>proteínas</a:t>
            </a:r>
            <a:r>
              <a:rPr lang="es-ES" sz="2400" dirty="0" smtClean="0"/>
              <a:t>, a veces unidas a glúcidos o lípidos, o </a:t>
            </a:r>
            <a:r>
              <a:rPr lang="es-ES" sz="2400" dirty="0" smtClean="0">
                <a:solidFill>
                  <a:srgbClr val="0070C0"/>
                </a:solidFill>
              </a:rPr>
              <a:t>polisacáridos complejos</a:t>
            </a:r>
            <a:r>
              <a:rPr lang="es-ES" sz="2400" dirty="0" smtClean="0"/>
              <a:t>.</a:t>
            </a:r>
          </a:p>
          <a:p>
            <a:pPr lvl="0" algn="just"/>
            <a:r>
              <a:rPr lang="es-ES" sz="2400" dirty="0" smtClean="0">
                <a:solidFill>
                  <a:srgbClr val="C00000"/>
                </a:solidFill>
              </a:rPr>
              <a:t>Libres o formando estructuras biológicas </a:t>
            </a:r>
            <a:r>
              <a:rPr lang="es-ES" sz="2400" dirty="0" smtClean="0"/>
              <a:t>(membranas, flagelos, </a:t>
            </a:r>
            <a:r>
              <a:rPr lang="es-ES" sz="2400" dirty="0" err="1" smtClean="0"/>
              <a:t>glucocalix</a:t>
            </a:r>
            <a:r>
              <a:rPr lang="es-ES" sz="2400" dirty="0" smtClean="0"/>
              <a:t>, cápsulas bacterianas, </a:t>
            </a:r>
            <a:r>
              <a:rPr lang="es-ES" sz="2400" dirty="0" err="1" smtClean="0"/>
              <a:t>cápsidas</a:t>
            </a:r>
            <a:r>
              <a:rPr lang="es-ES" sz="2400" dirty="0" smtClean="0"/>
              <a:t> víricas, etc.).</a:t>
            </a:r>
          </a:p>
          <a:p>
            <a:pPr lvl="0" algn="just"/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Se unen a los anticuerpos o a los receptores de los linfocitos </a:t>
            </a:r>
            <a:r>
              <a:rPr lang="es-ES" sz="2400" dirty="0" smtClean="0"/>
              <a:t>por una porción de su superficie llamada </a:t>
            </a:r>
            <a:r>
              <a:rPr lang="es-ES" sz="2400" dirty="0" err="1" smtClean="0">
                <a:solidFill>
                  <a:srgbClr val="C00000"/>
                </a:solidFill>
              </a:rPr>
              <a:t>epítopo</a:t>
            </a:r>
            <a:r>
              <a:rPr lang="es-ES" sz="2400" dirty="0" smtClean="0">
                <a:solidFill>
                  <a:srgbClr val="C00000"/>
                </a:solidFill>
              </a:rPr>
              <a:t>. </a:t>
            </a:r>
          </a:p>
          <a:p>
            <a:pPr lvl="0" algn="just"/>
            <a:r>
              <a:rPr lang="es-ES" sz="2400" dirty="0" smtClean="0"/>
              <a:t>Serán monovalentes, divalentes o polivalentes en función del </a:t>
            </a:r>
            <a:r>
              <a:rPr lang="es-ES" sz="2400" dirty="0" smtClean="0">
                <a:solidFill>
                  <a:srgbClr val="0070C0"/>
                </a:solidFill>
              </a:rPr>
              <a:t>número de </a:t>
            </a:r>
            <a:r>
              <a:rPr lang="es-ES" sz="2400" dirty="0" err="1" smtClean="0">
                <a:solidFill>
                  <a:srgbClr val="0070C0"/>
                </a:solidFill>
              </a:rPr>
              <a:t>epítopos</a:t>
            </a:r>
            <a:r>
              <a:rPr lang="es-ES" sz="2400" dirty="0" smtClean="0"/>
              <a:t> que contenga pudiéndose así unir a varios anticuerpos.</a:t>
            </a:r>
          </a:p>
          <a:p>
            <a:pPr lvl="0" algn="just"/>
            <a:r>
              <a:rPr lang="es-ES" sz="2400" dirty="0" smtClean="0">
                <a:solidFill>
                  <a:srgbClr val="00B050"/>
                </a:solidFill>
              </a:rPr>
              <a:t>Según su estructura. </a:t>
            </a:r>
            <a:r>
              <a:rPr lang="es-ES" sz="2400" dirty="0" smtClean="0">
                <a:solidFill>
                  <a:srgbClr val="7030A0"/>
                </a:solidFill>
              </a:rPr>
              <a:t>Particulares.</a:t>
            </a:r>
            <a:r>
              <a:rPr lang="es-ES" sz="2400" dirty="0" smtClean="0"/>
              <a:t>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Solubles.  </a:t>
            </a:r>
            <a:r>
              <a:rPr lang="es-ES" sz="2400" dirty="0" err="1" smtClean="0">
                <a:solidFill>
                  <a:srgbClr val="7030A0"/>
                </a:solidFill>
              </a:rPr>
              <a:t>Haptenos</a:t>
            </a:r>
            <a:r>
              <a:rPr lang="es-ES" sz="2400" dirty="0" smtClean="0">
                <a:solidFill>
                  <a:srgbClr val="7030A0"/>
                </a:solidFill>
              </a:rPr>
              <a:t>.</a:t>
            </a:r>
            <a:r>
              <a:rPr lang="es-ES" sz="2400" dirty="0" smtClean="0"/>
              <a:t> </a:t>
            </a:r>
          </a:p>
          <a:p>
            <a:pPr lvl="0" algn="just"/>
            <a:r>
              <a:rPr lang="es-ES" sz="2400" dirty="0" smtClean="0">
                <a:solidFill>
                  <a:srgbClr val="0070C0"/>
                </a:solidFill>
              </a:rPr>
              <a:t>Según su origen.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400" dirty="0" err="1" smtClean="0">
                <a:solidFill>
                  <a:schemeClr val="accent6">
                    <a:lumMod val="75000"/>
                  </a:schemeClr>
                </a:solidFill>
              </a:rPr>
              <a:t>Xenoantígenos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s-ES" sz="2400" dirty="0" err="1" smtClean="0">
                <a:solidFill>
                  <a:srgbClr val="7030A0"/>
                </a:solidFill>
              </a:rPr>
              <a:t>Isoantígenos</a:t>
            </a:r>
            <a:r>
              <a:rPr lang="es-ES" sz="2400" dirty="0" smtClean="0">
                <a:solidFill>
                  <a:srgbClr val="7030A0"/>
                </a:solidFill>
              </a:rPr>
              <a:t>. </a:t>
            </a:r>
            <a:r>
              <a:rPr lang="es-ES" sz="2400" dirty="0" err="1" smtClean="0">
                <a:solidFill>
                  <a:schemeClr val="accent6">
                    <a:lumMod val="75000"/>
                  </a:schemeClr>
                </a:solidFill>
              </a:rPr>
              <a:t>Autoantígenos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lvl="0" algn="just"/>
            <a:r>
              <a:rPr lang="es-ES" sz="2400" dirty="0" smtClean="0">
                <a:solidFill>
                  <a:srgbClr val="C00000"/>
                </a:solidFill>
              </a:rPr>
              <a:t>Según su situación.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sz="2400" dirty="0" smtClean="0">
                <a:solidFill>
                  <a:schemeClr val="accent3">
                    <a:lumMod val="75000"/>
                  </a:schemeClr>
                </a:solidFill>
              </a:rPr>
              <a:t>Extracelulares. </a:t>
            </a:r>
            <a:r>
              <a:rPr lang="es-ES" sz="2400" dirty="0" smtClean="0">
                <a:solidFill>
                  <a:schemeClr val="accent4">
                    <a:lumMod val="75000"/>
                  </a:schemeClr>
                </a:solidFill>
              </a:rPr>
              <a:t>Intracelulares. </a:t>
            </a:r>
          </a:p>
          <a:p>
            <a:pPr lvl="0" algn="just"/>
            <a:endParaRPr lang="es-ES" sz="2000" dirty="0" smtClean="0"/>
          </a:p>
          <a:p>
            <a:pPr algn="just"/>
            <a:endParaRPr lang="es-ES" sz="20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98" cy="928694"/>
          </a:xfrm>
        </p:spPr>
        <p:txBody>
          <a:bodyPr>
            <a:noAutofit/>
          </a:bodyPr>
          <a:lstStyle/>
          <a:p>
            <a:r>
              <a:rPr lang="es-ES" sz="3600" dirty="0" smtClean="0">
                <a:solidFill>
                  <a:srgbClr val="00B0F0"/>
                </a:solidFill>
              </a:rPr>
              <a:t>El reconocimiento de lo propio: </a:t>
            </a:r>
            <a:br>
              <a:rPr lang="es-ES" sz="3600" dirty="0" smtClean="0">
                <a:solidFill>
                  <a:srgbClr val="00B0F0"/>
                </a:solidFill>
              </a:rPr>
            </a:br>
            <a:r>
              <a:rPr lang="es-ES" sz="3600" dirty="0" smtClean="0">
                <a:solidFill>
                  <a:srgbClr val="00B0F0"/>
                </a:solidFill>
              </a:rPr>
              <a:t>los antígenos de </a:t>
            </a:r>
            <a:r>
              <a:rPr lang="es-ES" sz="3600" dirty="0" err="1" smtClean="0">
                <a:solidFill>
                  <a:srgbClr val="00B0F0"/>
                </a:solidFill>
              </a:rPr>
              <a:t>histocompatibilidad</a:t>
            </a:r>
            <a:endParaRPr lang="es-ES" sz="3600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214974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s-ES" dirty="0" smtClean="0"/>
              <a:t>Son glucoproteínas situadas </a:t>
            </a:r>
            <a:r>
              <a:rPr lang="es-ES" dirty="0" smtClean="0">
                <a:solidFill>
                  <a:srgbClr val="7030A0"/>
                </a:solidFill>
              </a:rPr>
              <a:t>en la membrana de casi todas las células  de vertebrados. </a:t>
            </a:r>
          </a:p>
          <a:p>
            <a:pPr lvl="0"/>
            <a:r>
              <a:rPr lang="es-ES" dirty="0" smtClean="0"/>
              <a:t>Forman el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complejo mayor de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histocompatibilidad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, MHC.</a:t>
            </a:r>
          </a:p>
          <a:p>
            <a:r>
              <a:rPr lang="es-ES" dirty="0" smtClean="0"/>
              <a:t>Son características de cada individuo y constituyen una especie de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identidad molecular. </a:t>
            </a:r>
            <a:endParaRPr lang="es-ES" dirty="0" smtClean="0"/>
          </a:p>
          <a:p>
            <a:r>
              <a:rPr lang="es-ES" dirty="0" smtClean="0"/>
              <a:t>Durante las </a:t>
            </a:r>
            <a:r>
              <a:rPr lang="es-ES" dirty="0" smtClean="0">
                <a:solidFill>
                  <a:srgbClr val="C00000"/>
                </a:solidFill>
              </a:rPr>
              <a:t>etapas de vida </a:t>
            </a:r>
            <a:r>
              <a:rPr lang="es-ES" dirty="0" err="1" smtClean="0">
                <a:solidFill>
                  <a:srgbClr val="C00000"/>
                </a:solidFill>
              </a:rPr>
              <a:t>iniciales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smtClean="0"/>
              <a:t>el organismo aprende a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identificarlas como propias</a:t>
            </a:r>
            <a:r>
              <a:rPr lang="es-ES" dirty="0" smtClean="0"/>
              <a:t>. </a:t>
            </a:r>
          </a:p>
          <a:p>
            <a:r>
              <a:rPr lang="es-ES" dirty="0" smtClean="0"/>
              <a:t>Cualquier célula con </a:t>
            </a:r>
            <a:r>
              <a:rPr lang="es-ES" dirty="0" smtClean="0">
                <a:solidFill>
                  <a:srgbClr val="7030A0"/>
                </a:solidFill>
              </a:rPr>
              <a:t>otro tipo de marcador será rechazada.</a:t>
            </a:r>
          </a:p>
          <a:p>
            <a:pPr lvl="0"/>
            <a:r>
              <a:rPr lang="es-ES" dirty="0" smtClean="0"/>
              <a:t>Además </a:t>
            </a:r>
            <a:r>
              <a:rPr lang="es-ES" dirty="0" smtClean="0">
                <a:solidFill>
                  <a:srgbClr val="00B050"/>
                </a:solidFill>
              </a:rPr>
              <a:t>tienen la función de presentar los antígenos a los linfocitos T.</a:t>
            </a:r>
          </a:p>
          <a:p>
            <a:r>
              <a:rPr lang="es-ES" dirty="0" smtClean="0"/>
              <a:t>Para ello </a:t>
            </a:r>
            <a:r>
              <a:rPr lang="es-ES" dirty="0" smtClean="0">
                <a:solidFill>
                  <a:srgbClr val="C00000"/>
                </a:solidFill>
              </a:rPr>
              <a:t>se unen en el interior de las células </a:t>
            </a:r>
            <a:r>
              <a:rPr lang="es-ES" dirty="0" smtClean="0">
                <a:solidFill>
                  <a:srgbClr val="0070C0"/>
                </a:solidFill>
              </a:rPr>
              <a:t>a los antígenos o a porciones</a:t>
            </a:r>
            <a:r>
              <a:rPr lang="es-ES" dirty="0" smtClean="0"/>
              <a:t> resultantes de su procesamiento y </a:t>
            </a:r>
            <a:r>
              <a:rPr lang="es-ES" dirty="0" smtClean="0">
                <a:solidFill>
                  <a:srgbClr val="7030A0"/>
                </a:solidFill>
              </a:rPr>
              <a:t>posteriormente los muestran en su membrana</a:t>
            </a:r>
            <a:endParaRPr lang="es-ES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5403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Los MHC y las células presentadoras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500042"/>
            <a:ext cx="8258204" cy="635795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endParaRPr lang="es-ES" sz="3000" dirty="0" smtClean="0"/>
          </a:p>
          <a:p>
            <a:pPr lvl="0"/>
            <a:r>
              <a:rPr lang="es-ES" sz="3000" dirty="0" smtClean="0">
                <a:solidFill>
                  <a:srgbClr val="FF0000"/>
                </a:solidFill>
              </a:rPr>
              <a:t>MHC de clase I.</a:t>
            </a:r>
          </a:p>
          <a:p>
            <a:pPr lvl="1"/>
            <a:r>
              <a:rPr lang="es-ES" sz="2600" dirty="0" smtClean="0"/>
              <a:t>En la </a:t>
            </a:r>
            <a:r>
              <a:rPr lang="es-ES" sz="2600" dirty="0" smtClean="0">
                <a:solidFill>
                  <a:srgbClr val="00B050"/>
                </a:solidFill>
              </a:rPr>
              <a:t>mayoría de las células</a:t>
            </a:r>
            <a:r>
              <a:rPr lang="es-ES" sz="2600" dirty="0" smtClean="0"/>
              <a:t>.</a:t>
            </a:r>
          </a:p>
          <a:p>
            <a:pPr lvl="1"/>
            <a:r>
              <a:rPr lang="es-ES" dirty="0" smtClean="0"/>
              <a:t>Adquieren </a:t>
            </a:r>
            <a:r>
              <a:rPr lang="es-ES" dirty="0" smtClean="0">
                <a:solidFill>
                  <a:srgbClr val="0070C0"/>
                </a:solidFill>
              </a:rPr>
              <a:t>fragmentos de virus que infectan </a:t>
            </a:r>
            <a:r>
              <a:rPr lang="es-ES" dirty="0" smtClean="0"/>
              <a:t>a las células.</a:t>
            </a:r>
          </a:p>
          <a:p>
            <a:pPr lvl="1"/>
            <a:r>
              <a:rPr lang="es-ES" dirty="0" smtClean="0"/>
              <a:t>Se modifican cuando estás </a:t>
            </a:r>
            <a:r>
              <a:rPr lang="es-ES" dirty="0" smtClean="0">
                <a:solidFill>
                  <a:schemeClr val="accent3">
                    <a:lumMod val="75000"/>
                  </a:schemeClr>
                </a:solidFill>
              </a:rPr>
              <a:t>se alteran en procesos metabólicos o tumorales </a:t>
            </a:r>
            <a:r>
              <a:rPr lang="es-ES" dirty="0" smtClean="0"/>
              <a:t>y han de ser destruidas.</a:t>
            </a:r>
            <a:endParaRPr lang="es-ES" sz="1200" dirty="0" smtClean="0"/>
          </a:p>
          <a:p>
            <a:pPr lvl="1"/>
            <a:r>
              <a:rPr lang="es-ES" dirty="0" smtClean="0"/>
              <a:t>En tal caso </a:t>
            </a:r>
            <a:r>
              <a:rPr lang="es-ES" dirty="0" smtClean="0">
                <a:solidFill>
                  <a:srgbClr val="7030A0"/>
                </a:solidFill>
              </a:rPr>
              <a:t>presentan a los linfocitos T </a:t>
            </a:r>
            <a:r>
              <a:rPr lang="es-ES" dirty="0" err="1" smtClean="0">
                <a:solidFill>
                  <a:srgbClr val="7030A0"/>
                </a:solidFill>
              </a:rPr>
              <a:t>citotóxicos</a:t>
            </a:r>
            <a:r>
              <a:rPr lang="es-ES" dirty="0" smtClean="0">
                <a:solidFill>
                  <a:srgbClr val="7030A0"/>
                </a:solidFill>
              </a:rPr>
              <a:t> estos péptidos antigénicos de carácter endógeno</a:t>
            </a:r>
            <a:r>
              <a:rPr lang="es-ES" dirty="0" smtClean="0"/>
              <a:t>.</a:t>
            </a:r>
            <a:endParaRPr lang="es-ES" sz="1600" dirty="0" smtClean="0"/>
          </a:p>
          <a:p>
            <a:pPr lvl="1"/>
            <a:r>
              <a:rPr lang="es-ES" dirty="0" smtClean="0"/>
              <a:t>Las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células trasplantadas </a:t>
            </a:r>
            <a:r>
              <a:rPr lang="es-ES" dirty="0" smtClean="0"/>
              <a:t>actúan de igual forma.</a:t>
            </a:r>
            <a:endParaRPr lang="es-ES" sz="3000" dirty="0" smtClean="0"/>
          </a:p>
          <a:p>
            <a:pPr lvl="0"/>
            <a:r>
              <a:rPr lang="es-ES" sz="3000" dirty="0" smtClean="0">
                <a:solidFill>
                  <a:srgbClr val="FF0000"/>
                </a:solidFill>
              </a:rPr>
              <a:t>MHC de clase II.</a:t>
            </a:r>
          </a:p>
          <a:p>
            <a:pPr lvl="1"/>
            <a:r>
              <a:rPr lang="es-ES" dirty="0" smtClean="0"/>
              <a:t>Se encuentran en </a:t>
            </a:r>
            <a:r>
              <a:rPr lang="es-ES" dirty="0" smtClean="0">
                <a:solidFill>
                  <a:srgbClr val="00B050"/>
                </a:solidFill>
              </a:rPr>
              <a:t>macrófagos, linfocitos B y otras células presentadoras.</a:t>
            </a:r>
          </a:p>
          <a:p>
            <a:pPr lvl="1"/>
            <a:r>
              <a:rPr lang="es-ES" dirty="0" smtClean="0"/>
              <a:t>Trasladan </a:t>
            </a:r>
            <a:r>
              <a:rPr lang="es-ES" dirty="0" smtClean="0">
                <a:solidFill>
                  <a:srgbClr val="0070C0"/>
                </a:solidFill>
              </a:rPr>
              <a:t>péptidos antigénicos exógenos</a:t>
            </a:r>
            <a:r>
              <a:rPr lang="es-ES" dirty="0" smtClean="0"/>
              <a:t> (bacterias, virus, etc.), previamente capturados por fagocitosis</a:t>
            </a:r>
            <a:r>
              <a:rPr lang="es-ES" dirty="0" smtClean="0">
                <a:solidFill>
                  <a:srgbClr val="0070C0"/>
                </a:solidFill>
              </a:rPr>
              <a:t>, a los linfocitos T auxiliares.</a:t>
            </a:r>
          </a:p>
          <a:p>
            <a:pPr lvl="0"/>
            <a:r>
              <a:rPr lang="es-ES" sz="2800" dirty="0" smtClean="0"/>
              <a:t>Cuando sus complejos </a:t>
            </a:r>
            <a:r>
              <a:rPr lang="es-ES" sz="2800" dirty="0" smtClean="0">
                <a:solidFill>
                  <a:srgbClr val="7030A0"/>
                </a:solidFill>
              </a:rPr>
              <a:t>MHC</a:t>
            </a:r>
            <a:r>
              <a:rPr lang="es-ES" sz="2800" dirty="0" smtClean="0"/>
              <a:t> no portan 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ningún resto de antígeno extraño </a:t>
            </a:r>
            <a:r>
              <a:rPr lang="es-ES" sz="2800" dirty="0" smtClean="0"/>
              <a:t>las células </a:t>
            </a:r>
            <a:r>
              <a:rPr lang="es-ES" sz="2800" dirty="0" smtClean="0">
                <a:solidFill>
                  <a:srgbClr val="00B050"/>
                </a:solidFill>
              </a:rPr>
              <a:t>son respetadas </a:t>
            </a:r>
            <a:r>
              <a:rPr lang="es-ES" sz="2800" dirty="0" smtClean="0"/>
              <a:t>ya que se reconocen como propias.</a:t>
            </a:r>
          </a:p>
          <a:p>
            <a:pPr>
              <a:buNone/>
            </a:pPr>
            <a:endParaRPr lang="es-ES" sz="1800" dirty="0" smtClean="0"/>
          </a:p>
          <a:p>
            <a:pPr lvl="0"/>
            <a:endParaRPr lang="es-ES" sz="3000" dirty="0" smtClean="0">
              <a:solidFill>
                <a:srgbClr val="00B050"/>
              </a:solidFill>
            </a:endParaRPr>
          </a:p>
          <a:p>
            <a:pPr lvl="0"/>
            <a:endParaRPr lang="es-ES" sz="3000" dirty="0" smtClean="0">
              <a:solidFill>
                <a:srgbClr val="00B050"/>
              </a:solidFill>
            </a:endParaRPr>
          </a:p>
          <a:p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594452" y="2571744"/>
            <a:ext cx="61208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Los anticuerpos</a:t>
            </a:r>
            <a:endParaRPr lang="es-E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6215106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/>
              <a:t>También se denominan </a:t>
            </a:r>
            <a:r>
              <a:rPr lang="es-ES" dirty="0" smtClean="0">
                <a:solidFill>
                  <a:srgbClr val="FF0000"/>
                </a:solidFill>
              </a:rPr>
              <a:t>inmunoglobulinas y distinguimos cinco tipos </a:t>
            </a:r>
            <a:r>
              <a:rPr lang="es-ES" dirty="0" smtClean="0"/>
              <a:t>(alfa, delta, épsilon, gamma y mu). </a:t>
            </a:r>
            <a:endParaRPr lang="es-ES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Son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glucoproteinas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smtClean="0"/>
              <a:t>presentes en el </a:t>
            </a:r>
            <a:r>
              <a:rPr lang="es-ES" dirty="0" smtClean="0">
                <a:solidFill>
                  <a:srgbClr val="00B050"/>
                </a:solidFill>
              </a:rPr>
              <a:t>suero</a:t>
            </a:r>
            <a:r>
              <a:rPr lang="es-ES" dirty="0" smtClean="0"/>
              <a:t>, los </a:t>
            </a:r>
            <a:r>
              <a:rPr lang="es-ES" dirty="0" smtClean="0">
                <a:solidFill>
                  <a:srgbClr val="00B050"/>
                </a:solidFill>
              </a:rPr>
              <a:t>fluidos corporales </a:t>
            </a:r>
            <a:r>
              <a:rPr lang="es-ES" dirty="0" smtClean="0"/>
              <a:t>y la superficie de </a:t>
            </a:r>
            <a:r>
              <a:rPr lang="es-ES" dirty="0" smtClean="0">
                <a:solidFill>
                  <a:srgbClr val="00B050"/>
                </a:solidFill>
              </a:rPr>
              <a:t>algunas células.</a:t>
            </a:r>
          </a:p>
          <a:p>
            <a:pPr lvl="0"/>
            <a:r>
              <a:rPr lang="es-ES" dirty="0" smtClean="0"/>
              <a:t>Se producen en las </a:t>
            </a:r>
            <a:r>
              <a:rPr lang="es-ES" dirty="0" smtClean="0">
                <a:solidFill>
                  <a:srgbClr val="7030A0"/>
                </a:solidFill>
              </a:rPr>
              <a:t>células plasmáticas </a:t>
            </a:r>
            <a:r>
              <a:rPr lang="es-ES" dirty="0" smtClean="0"/>
              <a:t>y </a:t>
            </a:r>
            <a:r>
              <a:rPr lang="es-ES" dirty="0" smtClean="0">
                <a:solidFill>
                  <a:srgbClr val="7030A0"/>
                </a:solidFill>
              </a:rPr>
              <a:t>reaccionan con los antígenos </a:t>
            </a:r>
            <a:r>
              <a:rPr lang="es-ES" dirty="0" smtClean="0"/>
              <a:t>para neutralizarlos y destruirlos.</a:t>
            </a:r>
          </a:p>
          <a:p>
            <a:pPr lvl="0"/>
            <a:r>
              <a:rPr lang="es-ES" dirty="0" smtClean="0"/>
              <a:t>Tienen </a:t>
            </a:r>
            <a:r>
              <a:rPr lang="es-ES" dirty="0" smtClean="0">
                <a:solidFill>
                  <a:srgbClr val="FF0000"/>
                </a:solidFill>
              </a:rPr>
              <a:t>forma de Y </a:t>
            </a:r>
            <a:r>
              <a:rPr lang="es-ES" dirty="0" smtClean="0"/>
              <a:t>con dos zonas idénticas para la unión con los antígenos.</a:t>
            </a:r>
            <a:endParaRPr lang="es-ES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En su composición diferenciamos dos partes: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428604"/>
            <a:ext cx="8286808" cy="6143668"/>
          </a:xfrm>
        </p:spPr>
        <p:txBody>
          <a:bodyPr>
            <a:normAutofit lnSpcReduction="10000"/>
          </a:bodyPr>
          <a:lstStyle/>
          <a:p>
            <a:pPr lvl="0"/>
            <a:r>
              <a:rPr lang="es-ES" dirty="0" smtClean="0">
                <a:solidFill>
                  <a:srgbClr val="7030A0"/>
                </a:solidFill>
              </a:rPr>
              <a:t>Parte proteica </a:t>
            </a:r>
            <a:r>
              <a:rPr lang="es-ES" dirty="0" smtClean="0"/>
              <a:t>formada por </a:t>
            </a:r>
            <a:r>
              <a:rPr lang="es-ES" dirty="0" smtClean="0">
                <a:solidFill>
                  <a:srgbClr val="FF0000"/>
                </a:solidFill>
              </a:rPr>
              <a:t>cuatro cadenas </a:t>
            </a:r>
            <a:r>
              <a:rPr lang="es-ES" dirty="0" err="1" smtClean="0">
                <a:solidFill>
                  <a:srgbClr val="FF0000"/>
                </a:solidFill>
              </a:rPr>
              <a:t>polipeptídicas</a:t>
            </a:r>
            <a:r>
              <a:rPr lang="es-ES" dirty="0" smtClean="0">
                <a:solidFill>
                  <a:srgbClr val="FF0000"/>
                </a:solidFill>
              </a:rPr>
              <a:t>: dos ligeras y dos pesadas. </a:t>
            </a:r>
            <a:r>
              <a:rPr lang="es-ES" dirty="0" smtClean="0"/>
              <a:t>Ambas son iguales entre sí y poseen una zona variable y otra constante. </a:t>
            </a:r>
            <a:endParaRPr lang="es-ES" sz="2000" dirty="0" smtClean="0"/>
          </a:p>
          <a:p>
            <a:pPr lvl="0"/>
            <a:r>
              <a:rPr lang="es-ES" dirty="0" smtClean="0">
                <a:solidFill>
                  <a:srgbClr val="7030A0"/>
                </a:solidFill>
              </a:rPr>
              <a:t>Parte </a:t>
            </a:r>
            <a:r>
              <a:rPr lang="es-ES" dirty="0" err="1" smtClean="0">
                <a:solidFill>
                  <a:srgbClr val="7030A0"/>
                </a:solidFill>
              </a:rPr>
              <a:t>glucídica</a:t>
            </a:r>
            <a:r>
              <a:rPr lang="es-ES" dirty="0" smtClean="0">
                <a:solidFill>
                  <a:srgbClr val="7030A0"/>
                </a:solidFill>
              </a:rPr>
              <a:t> </a:t>
            </a:r>
            <a:r>
              <a:rPr lang="es-ES" dirty="0" smtClean="0"/>
              <a:t>formada por </a:t>
            </a:r>
            <a:r>
              <a:rPr lang="es-ES" dirty="0" smtClean="0">
                <a:solidFill>
                  <a:srgbClr val="FF0000"/>
                </a:solidFill>
              </a:rPr>
              <a:t>dos cadenas de polisacáridos</a:t>
            </a:r>
            <a:r>
              <a:rPr lang="es-ES" dirty="0" smtClean="0"/>
              <a:t> unidas covalentemente a la región constante de las cadenas pesadas cuya función se desconoce. </a:t>
            </a:r>
          </a:p>
          <a:p>
            <a:r>
              <a:rPr lang="es-ES" dirty="0" smtClean="0"/>
              <a:t>En las </a:t>
            </a:r>
            <a:r>
              <a:rPr lang="es-ES" dirty="0" smtClean="0">
                <a:solidFill>
                  <a:srgbClr val="00B050"/>
                </a:solidFill>
              </a:rPr>
              <a:t>regiones variables </a:t>
            </a:r>
            <a:r>
              <a:rPr lang="es-ES" dirty="0" smtClean="0"/>
              <a:t>hay zonas  </a:t>
            </a:r>
            <a:r>
              <a:rPr lang="es-ES" dirty="0" err="1" smtClean="0"/>
              <a:t>hipervariables</a:t>
            </a:r>
            <a:r>
              <a:rPr lang="es-ES" dirty="0" smtClean="0"/>
              <a:t> que constituyen el </a:t>
            </a:r>
            <a:r>
              <a:rPr lang="es-ES" dirty="0" err="1" smtClean="0">
                <a:solidFill>
                  <a:srgbClr val="FF0000"/>
                </a:solidFill>
              </a:rPr>
              <a:t>paratopo</a:t>
            </a:r>
            <a:r>
              <a:rPr lang="es-ES" dirty="0" smtClean="0"/>
              <a:t> o región de unión con los antígenos.</a:t>
            </a:r>
          </a:p>
          <a:p>
            <a:pPr lvl="0"/>
            <a:endParaRPr lang="es-ES" sz="1800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8372" name="Picture 4" descr="http://web.educastur.princast.es/proyectos/biogeo_ov/2BCH/B5_MICRO_INM/T52_INMUNOLOGIA/diapositivas/Diapositiva27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5" y="428604"/>
            <a:ext cx="7905803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42" name="Picture 2" descr="http://www7.uc.cl/sw_educ/educacion/grecia/plano/html/pdfs/cra/biologia/NM4/3Sistemas_de_Defensa/RB4D_0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83582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Rectángulo"/>
          <p:cNvSpPr/>
          <p:nvPr/>
        </p:nvSpPr>
        <p:spPr>
          <a:xfrm>
            <a:off x="857224" y="2143116"/>
            <a:ext cx="76438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La reacción </a:t>
            </a:r>
          </a:p>
          <a:p>
            <a:pPr algn="ctr"/>
            <a:r>
              <a:rPr lang="es-E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antígeno-anticuerpo</a:t>
            </a:r>
            <a:endParaRPr lang="es-ES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txBody>
          <a:bodyPr/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14290"/>
            <a:ext cx="8786874" cy="664371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s-ES" dirty="0" smtClean="0"/>
              <a:t>Se produce cuando un anticuerpo se encuentra con el antígeno que provocó su aparición y </a:t>
            </a:r>
            <a:r>
              <a:rPr lang="es-ES" dirty="0" smtClean="0">
                <a:solidFill>
                  <a:srgbClr val="FF0000"/>
                </a:solidFill>
              </a:rPr>
              <a:t>se une a él para destruirlo.</a:t>
            </a:r>
            <a:endParaRPr lang="es-ES" sz="2000" dirty="0" smtClean="0">
              <a:solidFill>
                <a:srgbClr val="FF0000"/>
              </a:solidFill>
            </a:endParaRPr>
          </a:p>
          <a:p>
            <a:pPr lvl="0"/>
            <a:r>
              <a:rPr lang="es-ES" dirty="0" smtClean="0"/>
              <a:t>La unión es muy específica pues tiene lugar entre el </a:t>
            </a:r>
            <a:r>
              <a:rPr lang="es-ES" dirty="0" err="1" smtClean="0"/>
              <a:t>epítopo</a:t>
            </a:r>
            <a:r>
              <a:rPr lang="es-ES" dirty="0" smtClean="0"/>
              <a:t> (Ag) y el </a:t>
            </a:r>
            <a:r>
              <a:rPr lang="es-ES" dirty="0" err="1" smtClean="0"/>
              <a:t>parátopo</a:t>
            </a:r>
            <a:r>
              <a:rPr lang="es-ES" dirty="0" smtClean="0"/>
              <a:t> (Ac). Tiene lugar por interacciones débiles.</a:t>
            </a:r>
            <a:endParaRPr lang="es-ES" sz="2000" dirty="0" smtClean="0"/>
          </a:p>
          <a:p>
            <a:pPr lvl="0"/>
            <a:r>
              <a:rPr lang="es-ES" dirty="0" smtClean="0"/>
              <a:t>Existen distintos </a:t>
            </a:r>
            <a:r>
              <a:rPr lang="es-ES" dirty="0" smtClean="0">
                <a:solidFill>
                  <a:srgbClr val="7030A0"/>
                </a:solidFill>
              </a:rPr>
              <a:t>tipos de reacción Ag-Ac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1"/>
            <a:r>
              <a:rPr lang="es-ES" sz="3000" dirty="0" smtClean="0">
                <a:solidFill>
                  <a:srgbClr val="00B050"/>
                </a:solidFill>
              </a:rPr>
              <a:t>Neutralización. </a:t>
            </a:r>
            <a:r>
              <a:rPr lang="es-ES" sz="3000" dirty="0" smtClean="0"/>
              <a:t>Antitoxinas o antídotos de venenos</a:t>
            </a:r>
            <a:r>
              <a:rPr lang="es-ES" sz="3000" dirty="0" smtClean="0">
                <a:solidFill>
                  <a:srgbClr val="00B050"/>
                </a:solidFill>
              </a:rPr>
              <a:t>.</a:t>
            </a:r>
          </a:p>
          <a:p>
            <a:pPr lvl="1"/>
            <a:r>
              <a:rPr lang="es-ES" sz="3000" dirty="0" smtClean="0">
                <a:solidFill>
                  <a:srgbClr val="00B050"/>
                </a:solidFill>
              </a:rPr>
              <a:t>Precipitación. </a:t>
            </a:r>
            <a:r>
              <a:rPr lang="es-ES" sz="3000" dirty="0" smtClean="0"/>
              <a:t> El complejo adquiere mayor volumen, se vuelve </a:t>
            </a:r>
            <a:r>
              <a:rPr lang="es-ES" sz="3000" dirty="0" smtClean="0">
                <a:solidFill>
                  <a:srgbClr val="FF0000"/>
                </a:solidFill>
              </a:rPr>
              <a:t>insoluble y precipita</a:t>
            </a:r>
            <a:r>
              <a:rPr lang="es-ES" sz="3000" dirty="0" smtClean="0"/>
              <a:t>.</a:t>
            </a:r>
          </a:p>
          <a:p>
            <a:pPr lvl="1"/>
            <a:r>
              <a:rPr lang="es-ES" sz="3000" dirty="0" smtClean="0">
                <a:solidFill>
                  <a:srgbClr val="00B050"/>
                </a:solidFill>
              </a:rPr>
              <a:t>Aglutinación. </a:t>
            </a:r>
            <a:r>
              <a:rPr lang="es-ES" sz="3000" dirty="0" smtClean="0"/>
              <a:t>Se forman </a:t>
            </a:r>
            <a:r>
              <a:rPr lang="es-ES" sz="3000" dirty="0" smtClean="0">
                <a:solidFill>
                  <a:srgbClr val="FF0000"/>
                </a:solidFill>
              </a:rPr>
              <a:t>agregados de partículas </a:t>
            </a:r>
            <a:r>
              <a:rPr lang="es-ES" sz="3000" dirty="0" smtClean="0"/>
              <a:t>que sedimentan favoreciendo la destrucción por parte de los macrófagos.</a:t>
            </a:r>
          </a:p>
          <a:p>
            <a:pPr lvl="1"/>
            <a:r>
              <a:rPr lang="es-ES" sz="3000" dirty="0" err="1" smtClean="0">
                <a:solidFill>
                  <a:srgbClr val="00B050"/>
                </a:solidFill>
              </a:rPr>
              <a:t>Opsonización</a:t>
            </a:r>
            <a:r>
              <a:rPr lang="es-ES" sz="3000" dirty="0" smtClean="0">
                <a:solidFill>
                  <a:srgbClr val="00B050"/>
                </a:solidFill>
              </a:rPr>
              <a:t>. </a:t>
            </a:r>
            <a:r>
              <a:rPr lang="es-ES" sz="3000" dirty="0" smtClean="0"/>
              <a:t>Los anticuerpos (opsoninas) se unen por una parte a los </a:t>
            </a:r>
            <a:r>
              <a:rPr lang="es-ES" sz="3000" dirty="0" smtClean="0">
                <a:solidFill>
                  <a:srgbClr val="FF0000"/>
                </a:solidFill>
              </a:rPr>
              <a:t>antígenos de superficie de los gérmenes </a:t>
            </a:r>
            <a:r>
              <a:rPr lang="es-ES" sz="3000" dirty="0" smtClean="0"/>
              <a:t>y por otra a </a:t>
            </a:r>
            <a:r>
              <a:rPr lang="es-ES" sz="3000" dirty="0" smtClean="0">
                <a:solidFill>
                  <a:srgbClr val="0070C0"/>
                </a:solidFill>
              </a:rPr>
              <a:t>receptores de membrana de los macrófagos.</a:t>
            </a:r>
          </a:p>
          <a:p>
            <a:endParaRPr lang="es-ES" sz="3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00108"/>
            <a:ext cx="8186766" cy="5126055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71472" y="2285992"/>
            <a:ext cx="814393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Las líneas de defensa</a:t>
            </a:r>
            <a:endParaRPr lang="es-ES" sz="6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5300" name="Picture 4" descr="http://web.educastur.princast.es/proyectos/biogeo_ov/2BCH/B5_MICRO_INM/T52_INMUNOLOGIA/diapositivas/Diapositiva44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8715404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69634" name="Picture 2" descr="http://web.educastur.princast.es/proyectos/biogeo_ov/2BCH/B5_MICRO_INM/T52_INMUNOLOGIA/diapositivas/Diapositiva4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0"/>
            <a:ext cx="8667776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8610" name="Picture 2" descr="http://web.educastur.princast.es/proyectos/biogeo_ov/2BCH/B5_MICRO_INM/T52_INMUNOLOGIA/diapositivas/Diapositiva43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0"/>
            <a:ext cx="8763027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1682" name="Picture 2" descr="http://web.educastur.princast.es/proyectos/biogeo_ov/2BCH/B5_MICRO_INM/T52_INMUNOLOGIA/diapositivas/Diapositiva4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27"/>
            <a:ext cx="8429684" cy="6322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3730" name="Picture 2" descr="http://www.bionova.org.es/biocast/documentos/figura/figtem21/figurax210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857232"/>
            <a:ext cx="8724287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4754" name="Picture 2" descr="http://www.lourdes-luengo.es/unidadesbio/inmunologia/transparencias/inmuno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528641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285720" y="2571744"/>
            <a:ext cx="87703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La respuesta inflamatoria</a:t>
            </a:r>
            <a:endParaRPr lang="es-ES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357158" y="0"/>
            <a:ext cx="8329642" cy="274638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42852"/>
            <a:ext cx="8258204" cy="650085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 smtClean="0">
                <a:solidFill>
                  <a:srgbClr val="7030A0"/>
                </a:solidFill>
              </a:rPr>
              <a:t>Reacción local inespecífica </a:t>
            </a:r>
            <a:r>
              <a:rPr lang="es-ES" dirty="0" smtClean="0"/>
              <a:t>con </a:t>
            </a:r>
            <a:r>
              <a:rPr lang="es-ES" dirty="0" smtClean="0">
                <a:solidFill>
                  <a:srgbClr val="FF0000"/>
                </a:solidFill>
              </a:rPr>
              <a:t>finalidad doble: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Aislar, inactivar y destruir a los agentes agresores.</a:t>
            </a:r>
          </a:p>
          <a:p>
            <a:pPr lvl="1"/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Restaurar las zonas dañadas.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>
                <a:solidFill>
                  <a:srgbClr val="7030A0"/>
                </a:solidFill>
              </a:rPr>
              <a:t>Cuatro síntomas </a:t>
            </a:r>
            <a:r>
              <a:rPr lang="es-ES" dirty="0" smtClean="0"/>
              <a:t>característicos: </a:t>
            </a:r>
            <a:r>
              <a:rPr lang="es-ES" dirty="0" smtClean="0">
                <a:solidFill>
                  <a:srgbClr val="C00000"/>
                </a:solidFill>
              </a:rPr>
              <a:t>rubor, calor, dolor y tumor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0"/>
            <a:r>
              <a:rPr lang="es-ES" dirty="0" smtClean="0"/>
              <a:t>Intervienen 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fagocitos </a:t>
            </a:r>
            <a:r>
              <a:rPr lang="es-ES" dirty="0" smtClean="0"/>
              <a:t>que se activan por la entrada de agentes extraños a los que destruyen.</a:t>
            </a:r>
            <a:endParaRPr lang="es-ES" sz="2000" dirty="0" smtClean="0"/>
          </a:p>
          <a:p>
            <a:pPr lvl="0"/>
            <a:r>
              <a:rPr lang="es-ES" dirty="0" smtClean="0"/>
              <a:t>Se distinguen las </a:t>
            </a:r>
            <a:r>
              <a:rPr lang="es-ES" dirty="0" smtClean="0">
                <a:solidFill>
                  <a:srgbClr val="FF0000"/>
                </a:solidFill>
              </a:rPr>
              <a:t>siguientes etapas</a:t>
            </a:r>
            <a:r>
              <a:rPr lang="es-ES" dirty="0" smtClean="0"/>
              <a:t>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Estímulo desencadenante </a:t>
            </a:r>
            <a:r>
              <a:rPr lang="es-ES" dirty="0" smtClean="0"/>
              <a:t>(herida, quemadura, etc.).</a:t>
            </a:r>
            <a:endParaRPr lang="es-ES" sz="16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Producción y liberación de mediadores de la inflamación.</a:t>
            </a:r>
          </a:p>
          <a:p>
            <a:pPr lvl="2"/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Células lesionadas, </a:t>
            </a:r>
            <a:r>
              <a:rPr lang="es-ES" sz="2800" dirty="0" err="1" smtClean="0">
                <a:solidFill>
                  <a:schemeClr val="accent6">
                    <a:lumMod val="75000"/>
                  </a:schemeClr>
                </a:solidFill>
              </a:rPr>
              <a:t>mastocitos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 y </a:t>
            </a:r>
            <a:r>
              <a:rPr lang="es-ES" sz="2800" dirty="0" err="1" smtClean="0">
                <a:solidFill>
                  <a:schemeClr val="accent6">
                    <a:lumMod val="75000"/>
                  </a:schemeClr>
                </a:solidFill>
              </a:rPr>
              <a:t>basófilos</a:t>
            </a:r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endParaRPr lang="es-ES" sz="2800" dirty="0" smtClean="0"/>
          </a:p>
          <a:p>
            <a:pPr lvl="2"/>
            <a:r>
              <a:rPr lang="es-ES" sz="2800" dirty="0" smtClean="0">
                <a:solidFill>
                  <a:schemeClr val="accent2">
                    <a:lumMod val="75000"/>
                  </a:schemeClr>
                </a:solidFill>
              </a:rPr>
              <a:t>Histamina, serotonina, componentes del complemento y prostaglandinas.</a:t>
            </a:r>
            <a:endParaRPr lang="es-ES" sz="2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Vasodilatación de los capilares.</a:t>
            </a:r>
          </a:p>
          <a:p>
            <a:pPr lvl="2"/>
            <a:r>
              <a:rPr lang="es-ES" sz="2800" dirty="0" smtClean="0"/>
              <a:t>Aumento de flujo sanguíneo.</a:t>
            </a:r>
          </a:p>
          <a:p>
            <a:pPr lvl="2"/>
            <a:r>
              <a:rPr lang="es-ES" sz="2800" dirty="0" smtClean="0"/>
              <a:t>Afluencia de leucocitos.</a:t>
            </a:r>
          </a:p>
          <a:p>
            <a:pPr lvl="2"/>
            <a:r>
              <a:rPr lang="es-ES" sz="2800" dirty="0" smtClean="0">
                <a:solidFill>
                  <a:schemeClr val="accent6">
                    <a:lumMod val="75000"/>
                  </a:schemeClr>
                </a:solidFill>
              </a:rPr>
              <a:t>Enrojecimiento y aumento de calor.</a:t>
            </a:r>
          </a:p>
          <a:p>
            <a:endParaRPr lang="es-ES" sz="2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/>
          </a:bodyPr>
          <a:lstStyle/>
          <a:p>
            <a:pPr lvl="1"/>
            <a:r>
              <a:rPr lang="es-ES" dirty="0" smtClean="0">
                <a:solidFill>
                  <a:srgbClr val="0070C0"/>
                </a:solidFill>
              </a:rPr>
              <a:t>Aumento de permeabilidad capilar.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2"/>
            <a:r>
              <a:rPr lang="es-ES" dirty="0" smtClean="0"/>
              <a:t>Las células endoteliales se retraen y los fagocitos salen a los tejidos mediante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diapédesis.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s-ES" dirty="0" smtClean="0"/>
              <a:t>Difusión de </a:t>
            </a:r>
            <a:r>
              <a:rPr lang="es-ES" dirty="0" smtClean="0">
                <a:solidFill>
                  <a:srgbClr val="00B050"/>
                </a:solidFill>
              </a:rPr>
              <a:t>inmunoglobulinas y componentes del complemento.</a:t>
            </a:r>
            <a:endParaRPr lang="es-ES" sz="16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Se produce </a:t>
            </a:r>
            <a:r>
              <a:rPr lang="es-ES" dirty="0" smtClean="0">
                <a:solidFill>
                  <a:srgbClr val="C00000"/>
                </a:solidFill>
              </a:rPr>
              <a:t>hinchazón y </a:t>
            </a:r>
            <a:r>
              <a:rPr lang="es-ES" dirty="0" smtClean="0"/>
              <a:t>la presión generada por el edema sobre las terminaciones nerviosas produce </a:t>
            </a:r>
            <a:r>
              <a:rPr lang="es-ES" dirty="0" smtClean="0">
                <a:solidFill>
                  <a:srgbClr val="C00000"/>
                </a:solidFill>
              </a:rPr>
              <a:t>dolor.</a:t>
            </a:r>
            <a:endParaRPr lang="es-ES" sz="1600" dirty="0" smtClean="0">
              <a:solidFill>
                <a:srgbClr val="C0000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Migración y activación de los fagocitos.</a:t>
            </a:r>
            <a:endParaRPr lang="es-ES" sz="1800" dirty="0" smtClean="0">
              <a:solidFill>
                <a:srgbClr val="7030A0"/>
              </a:solidFill>
            </a:endParaRPr>
          </a:p>
          <a:p>
            <a:pPr lvl="2"/>
            <a:r>
              <a:rPr lang="es-ES" dirty="0" smtClean="0"/>
              <a:t>Son atraídos por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quimiotaxis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es-ES" sz="16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s-ES" dirty="0" smtClean="0"/>
              <a:t>Los primeros en llegar son los </a:t>
            </a:r>
            <a:r>
              <a:rPr lang="es-ES" dirty="0" smtClean="0">
                <a:solidFill>
                  <a:srgbClr val="00B050"/>
                </a:solidFill>
              </a:rPr>
              <a:t>neutrófilos y </a:t>
            </a:r>
            <a:r>
              <a:rPr lang="es-ES" dirty="0" smtClean="0"/>
              <a:t>seguidamente los </a:t>
            </a:r>
            <a:r>
              <a:rPr lang="es-ES" dirty="0" smtClean="0">
                <a:solidFill>
                  <a:srgbClr val="00B050"/>
                </a:solidFill>
              </a:rPr>
              <a:t>monocitos.</a:t>
            </a:r>
            <a:endParaRPr lang="es-ES" sz="16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Fagocitan y digieren </a:t>
            </a:r>
            <a:r>
              <a:rPr lang="es-ES" dirty="0" smtClean="0">
                <a:solidFill>
                  <a:srgbClr val="C00000"/>
                </a:solidFill>
              </a:rPr>
              <a:t>microorganismos patógenos, sustancias extrañas y células muertas</a:t>
            </a:r>
            <a:r>
              <a:rPr lang="es-ES" dirty="0" smtClean="0"/>
              <a:t>.</a:t>
            </a:r>
            <a:endParaRPr lang="es-ES" sz="1600" dirty="0" smtClean="0"/>
          </a:p>
          <a:p>
            <a:pPr lvl="2"/>
            <a:r>
              <a:rPr lang="es-ES" dirty="0" smtClean="0"/>
              <a:t>El conjunto de leucocitos muertos y los restos de los microorganismos constituyen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el pus, que se puede reabsorber o expulsar al exterior. </a:t>
            </a:r>
            <a:endParaRPr lang="es-ES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511156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B0F0"/>
                </a:solidFill>
              </a:rPr>
              <a:t>Síntesis respuesta inflamatoria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643602"/>
          </a:xfrm>
        </p:spPr>
        <p:txBody>
          <a:bodyPr>
            <a:normAutofit fontScale="92500"/>
          </a:bodyPr>
          <a:lstStyle/>
          <a:p>
            <a:pPr lvl="0"/>
            <a:r>
              <a:rPr lang="es-ES" sz="2600" dirty="0" smtClean="0">
                <a:solidFill>
                  <a:srgbClr val="7030A0"/>
                </a:solidFill>
              </a:rPr>
              <a:t>Reacción local </a:t>
            </a:r>
            <a:r>
              <a:rPr lang="es-ES" sz="2600" dirty="0" smtClean="0">
                <a:solidFill>
                  <a:srgbClr val="7030A0"/>
                </a:solidFill>
              </a:rPr>
              <a:t>inespecífica</a:t>
            </a:r>
            <a:r>
              <a:rPr lang="es-ES" sz="2600" dirty="0" smtClean="0">
                <a:solidFill>
                  <a:srgbClr val="FF0000"/>
                </a:solidFill>
              </a:rPr>
              <a:t> que </a:t>
            </a:r>
            <a:r>
              <a:rPr lang="es-ES" sz="2600" dirty="0" err="1" smtClean="0">
                <a:solidFill>
                  <a:srgbClr val="FF0000"/>
                </a:solidFill>
              </a:rPr>
              <a:t>a</a:t>
            </a:r>
            <a:r>
              <a:rPr lang="es-ES" sz="2600" dirty="0" err="1" smtClean="0">
                <a:solidFill>
                  <a:srgbClr val="00B050"/>
                </a:solidFill>
              </a:rPr>
              <a:t>isla</a:t>
            </a:r>
            <a:r>
              <a:rPr lang="es-ES" sz="2600" dirty="0" smtClean="0">
                <a:solidFill>
                  <a:srgbClr val="00B050"/>
                </a:solidFill>
              </a:rPr>
              <a:t>, inactiva </a:t>
            </a:r>
            <a:r>
              <a:rPr lang="es-ES" sz="2600" dirty="0" smtClean="0">
                <a:solidFill>
                  <a:srgbClr val="00B050"/>
                </a:solidFill>
              </a:rPr>
              <a:t>y </a:t>
            </a:r>
            <a:r>
              <a:rPr lang="es-ES" sz="2600" dirty="0" smtClean="0">
                <a:solidFill>
                  <a:srgbClr val="00B050"/>
                </a:solidFill>
              </a:rPr>
              <a:t>destruye </a:t>
            </a:r>
            <a:r>
              <a:rPr lang="es-ES" sz="2600" dirty="0" smtClean="0">
                <a:solidFill>
                  <a:srgbClr val="00B050"/>
                </a:solidFill>
              </a:rPr>
              <a:t>a los agentes agresores.</a:t>
            </a:r>
          </a:p>
          <a:p>
            <a:pPr lvl="0"/>
            <a:r>
              <a:rPr lang="es-ES" sz="2600" dirty="0" smtClean="0">
                <a:solidFill>
                  <a:srgbClr val="7030A0"/>
                </a:solidFill>
              </a:rPr>
              <a:t>Cuatro </a:t>
            </a:r>
            <a:r>
              <a:rPr lang="es-ES" sz="2600" dirty="0" smtClean="0">
                <a:solidFill>
                  <a:srgbClr val="7030A0"/>
                </a:solidFill>
              </a:rPr>
              <a:t>síntomas </a:t>
            </a:r>
            <a:r>
              <a:rPr lang="es-ES" sz="2600" dirty="0" smtClean="0"/>
              <a:t>característicos: </a:t>
            </a:r>
            <a:r>
              <a:rPr lang="es-ES" sz="2600" dirty="0" smtClean="0">
                <a:solidFill>
                  <a:srgbClr val="C00000"/>
                </a:solidFill>
              </a:rPr>
              <a:t>rubor, calor, dolor y tumor</a:t>
            </a:r>
            <a:r>
              <a:rPr lang="es-ES" sz="2600" dirty="0" smtClean="0"/>
              <a:t>.</a:t>
            </a:r>
          </a:p>
          <a:p>
            <a:pPr lvl="0"/>
            <a:r>
              <a:rPr lang="es-ES" sz="2600" dirty="0" smtClean="0"/>
              <a:t>Intervienen </a:t>
            </a:r>
            <a:r>
              <a:rPr lang="es-ES" sz="2600" dirty="0" smtClean="0">
                <a:solidFill>
                  <a:schemeClr val="accent6">
                    <a:lumMod val="75000"/>
                  </a:schemeClr>
                </a:solidFill>
              </a:rPr>
              <a:t>fagocitos, </a:t>
            </a:r>
            <a:r>
              <a:rPr lang="es-ES" sz="2600" dirty="0" err="1" smtClean="0">
                <a:solidFill>
                  <a:schemeClr val="accent6">
                    <a:lumMod val="75000"/>
                  </a:schemeClr>
                </a:solidFill>
              </a:rPr>
              <a:t>mastocitos</a:t>
            </a:r>
            <a:r>
              <a:rPr lang="es-ES" sz="2600" dirty="0" smtClean="0">
                <a:solidFill>
                  <a:schemeClr val="accent6">
                    <a:lumMod val="75000"/>
                  </a:schemeClr>
                </a:solidFill>
              </a:rPr>
              <a:t> y algunas moléculas. </a:t>
            </a:r>
            <a:endParaRPr lang="es-ES" sz="2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sz="2600" dirty="0" smtClean="0"/>
              <a:t>Se distinguen las </a:t>
            </a:r>
            <a:r>
              <a:rPr lang="es-ES" sz="2600" dirty="0" smtClean="0">
                <a:solidFill>
                  <a:srgbClr val="FF0000"/>
                </a:solidFill>
              </a:rPr>
              <a:t>siguientes etapas</a:t>
            </a:r>
            <a:r>
              <a:rPr lang="es-ES" sz="2600" dirty="0" smtClean="0"/>
              <a:t>:</a:t>
            </a:r>
          </a:p>
          <a:p>
            <a:pPr lvl="1"/>
            <a:r>
              <a:rPr lang="es-ES" sz="2600" dirty="0" smtClean="0">
                <a:solidFill>
                  <a:srgbClr val="7030A0"/>
                </a:solidFill>
              </a:rPr>
              <a:t>Estímulo desencadenante </a:t>
            </a:r>
            <a:r>
              <a:rPr lang="es-ES" sz="2600" dirty="0" smtClean="0"/>
              <a:t>(herida, quemadura, etc.).</a:t>
            </a:r>
          </a:p>
          <a:p>
            <a:pPr lvl="1"/>
            <a:r>
              <a:rPr lang="es-ES" sz="2600" dirty="0" smtClean="0">
                <a:solidFill>
                  <a:srgbClr val="0070C0"/>
                </a:solidFill>
              </a:rPr>
              <a:t>Producción y liberación de mediadores de la inflamación.</a:t>
            </a:r>
          </a:p>
          <a:p>
            <a:pPr lvl="1"/>
            <a:r>
              <a:rPr lang="es-ES" sz="2600" dirty="0" smtClean="0">
                <a:solidFill>
                  <a:srgbClr val="7030A0"/>
                </a:solidFill>
              </a:rPr>
              <a:t>Vasodilatación de los capilares.</a:t>
            </a:r>
          </a:p>
          <a:p>
            <a:pPr lvl="1"/>
            <a:r>
              <a:rPr lang="es-ES" sz="2600" dirty="0" smtClean="0">
                <a:solidFill>
                  <a:srgbClr val="0070C0"/>
                </a:solidFill>
              </a:rPr>
              <a:t>Aumento de permeabilidad capilar.</a:t>
            </a:r>
            <a:r>
              <a:rPr lang="es-ES" sz="2600" dirty="0" smtClean="0">
                <a:solidFill>
                  <a:srgbClr val="7030A0"/>
                </a:solidFill>
              </a:rPr>
              <a:t> </a:t>
            </a:r>
          </a:p>
          <a:p>
            <a:pPr lvl="1"/>
            <a:r>
              <a:rPr lang="es-ES" sz="2600" dirty="0" smtClean="0">
                <a:solidFill>
                  <a:srgbClr val="7030A0"/>
                </a:solidFill>
              </a:rPr>
              <a:t>Migración y activación de los fagocitos </a:t>
            </a:r>
            <a:r>
              <a:rPr lang="es-ES" sz="2600" dirty="0" smtClean="0"/>
              <a:t>que </a:t>
            </a:r>
            <a:r>
              <a:rPr lang="es-ES" sz="2600" dirty="0" smtClean="0"/>
              <a:t>digieren </a:t>
            </a:r>
            <a:r>
              <a:rPr lang="es-ES" sz="2600" dirty="0" smtClean="0"/>
              <a:t>microorganismos patógenos, sustancias extrañas y células muertas.</a:t>
            </a:r>
          </a:p>
          <a:p>
            <a:pPr lvl="1"/>
            <a:endParaRPr lang="es-ES" sz="2600" dirty="0" smtClean="0">
              <a:solidFill>
                <a:srgbClr val="7030A0"/>
              </a:solidFill>
            </a:endParaRPr>
          </a:p>
          <a:p>
            <a:pPr lvl="1"/>
            <a:endParaRPr lang="es-ES" sz="1800" dirty="0" smtClean="0">
              <a:solidFill>
                <a:srgbClr val="0070C0"/>
              </a:solidFill>
            </a:endParaRPr>
          </a:p>
          <a:p>
            <a:pPr lvl="1"/>
            <a:endParaRPr lang="es-ES" sz="1200" dirty="0" smtClean="0">
              <a:solidFill>
                <a:srgbClr val="0070C0"/>
              </a:solidFill>
            </a:endParaRPr>
          </a:p>
          <a:p>
            <a:pPr lvl="1"/>
            <a:endParaRPr lang="es-ES" sz="1800" dirty="0" smtClean="0">
              <a:solidFill>
                <a:srgbClr val="7030A0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429420"/>
          </a:xfrm>
        </p:spPr>
        <p:txBody>
          <a:bodyPr>
            <a:normAutofit fontScale="85000" lnSpcReduction="20000"/>
          </a:bodyPr>
          <a:lstStyle/>
          <a:p>
            <a:r>
              <a:rPr lang="es-ES" sz="3900" dirty="0" smtClean="0">
                <a:solidFill>
                  <a:srgbClr val="C00000"/>
                </a:solidFill>
              </a:rPr>
              <a:t>Primaria.</a:t>
            </a:r>
            <a:r>
              <a:rPr lang="es-ES" dirty="0" smtClean="0"/>
              <a:t> Evitar la entrada. Barreras externas.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Mecánicas.</a:t>
            </a:r>
            <a:r>
              <a:rPr lang="es-ES" dirty="0" smtClean="0"/>
              <a:t> Piel , mucosas…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Químicas. </a:t>
            </a:r>
            <a:r>
              <a:rPr lang="es-ES" dirty="0" err="1" smtClean="0"/>
              <a:t>Lisozima</a:t>
            </a:r>
            <a:r>
              <a:rPr lang="es-ES" dirty="0" smtClean="0"/>
              <a:t>, medio ácido…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Mixtas. </a:t>
            </a:r>
            <a:r>
              <a:rPr lang="es-ES" dirty="0" smtClean="0"/>
              <a:t>Mucosa respiratoria…</a:t>
            </a:r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Biológicas. </a:t>
            </a:r>
            <a:r>
              <a:rPr lang="es-ES" dirty="0" smtClean="0"/>
              <a:t>Flora intestinal, </a:t>
            </a:r>
            <a:r>
              <a:rPr lang="es-ES" dirty="0" err="1" smtClean="0"/>
              <a:t>cutanea</a:t>
            </a:r>
            <a:r>
              <a:rPr lang="es-ES" dirty="0" smtClean="0"/>
              <a:t>…</a:t>
            </a:r>
          </a:p>
          <a:p>
            <a:r>
              <a:rPr lang="es-ES" sz="3900" dirty="0" smtClean="0">
                <a:solidFill>
                  <a:srgbClr val="C00000"/>
                </a:solidFill>
              </a:rPr>
              <a:t>Secundaria.</a:t>
            </a:r>
            <a:r>
              <a:rPr lang="es-ES" sz="3900" dirty="0" smtClean="0"/>
              <a:t> </a:t>
            </a:r>
            <a:r>
              <a:rPr lang="es-ES" dirty="0" smtClean="0"/>
              <a:t>Frenar el avance. Sistema inmunitario/mecanismos inespecíficos.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Reacción inflamatoria.</a:t>
            </a:r>
          </a:p>
          <a:p>
            <a:pPr lvl="1"/>
            <a:r>
              <a:rPr lang="es-ES" dirty="0" err="1" smtClean="0">
                <a:solidFill>
                  <a:srgbClr val="7030A0"/>
                </a:solidFill>
              </a:rPr>
              <a:t>Basófilos</a:t>
            </a:r>
            <a:r>
              <a:rPr lang="es-ES" dirty="0" smtClean="0">
                <a:solidFill>
                  <a:srgbClr val="7030A0"/>
                </a:solidFill>
              </a:rPr>
              <a:t> y </a:t>
            </a:r>
            <a:r>
              <a:rPr lang="es-ES" dirty="0" err="1" smtClean="0">
                <a:solidFill>
                  <a:srgbClr val="7030A0"/>
                </a:solidFill>
              </a:rPr>
              <a:t>mastocitos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Macrófagos.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Sistema del complemento/</a:t>
            </a:r>
            <a:r>
              <a:rPr lang="es-ES" dirty="0" err="1" smtClean="0">
                <a:solidFill>
                  <a:srgbClr val="7030A0"/>
                </a:solidFill>
              </a:rPr>
              <a:t>Citocinas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</a:p>
          <a:p>
            <a:r>
              <a:rPr lang="es-ES" sz="3900" dirty="0" smtClean="0">
                <a:solidFill>
                  <a:srgbClr val="C00000"/>
                </a:solidFill>
              </a:rPr>
              <a:t>Terciaria.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smtClean="0"/>
              <a:t>Neutralizar la invasión. Sistema inmunitario/mecanismos específicos.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Linfocitos.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Anticuerpos.</a:t>
            </a:r>
          </a:p>
          <a:p>
            <a:pPr lvl="1"/>
            <a:r>
              <a:rPr lang="es-ES" dirty="0" err="1" smtClean="0">
                <a:solidFill>
                  <a:srgbClr val="00B050"/>
                </a:solidFill>
              </a:rPr>
              <a:t>Citocinas</a:t>
            </a:r>
            <a:r>
              <a:rPr lang="es-ES" dirty="0" smtClean="0">
                <a:solidFill>
                  <a:srgbClr val="00B050"/>
                </a:solidFill>
              </a:rPr>
              <a:t>.</a:t>
            </a:r>
          </a:p>
          <a:p>
            <a:pPr lvl="1"/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9874" name="Picture 2" descr="http://uy.kalipedia.com/kalipediamedia/cienciasnaturales/media/200704/17/delavida/20070417klpcnavid_219.Ees.SC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57166"/>
            <a:ext cx="7265006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Rectángulo"/>
          <p:cNvSpPr/>
          <p:nvPr/>
        </p:nvSpPr>
        <p:spPr>
          <a:xfrm>
            <a:off x="1594453" y="2714620"/>
            <a:ext cx="59065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 complemento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45719"/>
          </a:xfrm>
        </p:spPr>
        <p:txBody>
          <a:bodyPr>
            <a:normAutofit fontScale="90000"/>
          </a:bodyPr>
          <a:lstStyle/>
          <a:p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285728"/>
            <a:ext cx="8258204" cy="628654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s-ES" dirty="0" smtClean="0"/>
              <a:t>Es un conjunto de </a:t>
            </a:r>
            <a:r>
              <a:rPr lang="es-ES" dirty="0" smtClean="0">
                <a:solidFill>
                  <a:srgbClr val="7030A0"/>
                </a:solidFill>
              </a:rPr>
              <a:t>proteínas plasmáticas con función defensiva.</a:t>
            </a:r>
            <a:endParaRPr lang="es-ES" sz="2000" dirty="0" smtClean="0">
              <a:solidFill>
                <a:srgbClr val="7030A0"/>
              </a:solidFill>
            </a:endParaRPr>
          </a:p>
          <a:p>
            <a:pPr lvl="0"/>
            <a:r>
              <a:rPr lang="es-ES" dirty="0" smtClean="0"/>
              <a:t>Su nombre se debe a la capacidad de complementar y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amplificar la acción de los anticuerpos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0"/>
            <a:r>
              <a:rPr lang="es-ES" dirty="0" smtClean="0"/>
              <a:t>Interviene </a:t>
            </a:r>
            <a:r>
              <a:rPr lang="es-ES" dirty="0" smtClean="0">
                <a:solidFill>
                  <a:srgbClr val="C00000"/>
                </a:solidFill>
              </a:rPr>
              <a:t>tanto en la respuesta inmunitaria inespecífica como en la específica</a:t>
            </a:r>
            <a:r>
              <a:rPr lang="es-ES" dirty="0" smtClean="0"/>
              <a:t>.</a:t>
            </a:r>
            <a:endParaRPr lang="es-ES" sz="2000" dirty="0" smtClean="0"/>
          </a:p>
          <a:p>
            <a:pPr lvl="0"/>
            <a:r>
              <a:rPr lang="es-ES" dirty="0" smtClean="0"/>
              <a:t>Sus principales </a:t>
            </a:r>
            <a:r>
              <a:rPr lang="es-ES" dirty="0" smtClean="0">
                <a:solidFill>
                  <a:srgbClr val="FF0000"/>
                </a:solidFill>
              </a:rPr>
              <a:t>funciones</a:t>
            </a:r>
            <a:r>
              <a:rPr lang="es-ES" dirty="0" smtClean="0"/>
              <a:t> son: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Destruir células invasoras </a:t>
            </a:r>
            <a:r>
              <a:rPr lang="es-ES" dirty="0" smtClean="0"/>
              <a:t>por rotura  de su membrana.</a:t>
            </a:r>
            <a:endParaRPr lang="es-ES" sz="1800" dirty="0" smtClean="0"/>
          </a:p>
          <a:p>
            <a:pPr lvl="1"/>
            <a:r>
              <a:rPr lang="es-ES" dirty="0" smtClean="0">
                <a:solidFill>
                  <a:srgbClr val="0070C0"/>
                </a:solidFill>
              </a:rPr>
              <a:t>Activar la inflamación</a:t>
            </a:r>
            <a:r>
              <a:rPr lang="es-ES" dirty="0" smtClean="0"/>
              <a:t> ya que algunos de sus componentes aumentan la permeabilidad y producen </a:t>
            </a:r>
            <a:r>
              <a:rPr lang="es-ES" dirty="0" err="1" smtClean="0"/>
              <a:t>quimiotaxias</a:t>
            </a:r>
            <a:r>
              <a:rPr lang="es-ES" dirty="0" smtClean="0"/>
              <a:t> sobre los fagocitos.</a:t>
            </a:r>
            <a:endParaRPr lang="es-ES" sz="1800" dirty="0" smtClean="0"/>
          </a:p>
          <a:p>
            <a:pPr lvl="1"/>
            <a:r>
              <a:rPr lang="es-ES" dirty="0" smtClean="0"/>
              <a:t>Producen </a:t>
            </a:r>
            <a:r>
              <a:rPr lang="es-ES" dirty="0" err="1" smtClean="0">
                <a:solidFill>
                  <a:srgbClr val="00B050"/>
                </a:solidFill>
              </a:rPr>
              <a:t>opsonización</a:t>
            </a:r>
            <a:r>
              <a:rPr lang="es-ES" dirty="0" smtClean="0"/>
              <a:t> que favorece la fagocitosis.</a:t>
            </a:r>
            <a:endParaRPr lang="es-ES" sz="1800" dirty="0" smtClean="0"/>
          </a:p>
          <a:p>
            <a:pPr>
              <a:buNone/>
            </a:pPr>
            <a:r>
              <a:rPr lang="es-ES" dirty="0" smtClean="0"/>
              <a:t> 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357166"/>
            <a:ext cx="8186766" cy="621510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s-ES" dirty="0" smtClean="0"/>
              <a:t>Está formado por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veinte componentes que reaccionan entre sí.</a:t>
            </a:r>
            <a:endParaRPr lang="es-ES" sz="2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s-ES" dirty="0" smtClean="0"/>
              <a:t>El componente central es el </a:t>
            </a:r>
            <a:r>
              <a:rPr lang="es-ES" dirty="0" smtClean="0">
                <a:solidFill>
                  <a:srgbClr val="7030A0"/>
                </a:solidFill>
              </a:rPr>
              <a:t>C3. Su ruptura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genera </a:t>
            </a:r>
            <a:r>
              <a:rPr lang="es-ES" dirty="0" smtClean="0">
                <a:solidFill>
                  <a:srgbClr val="0070C0"/>
                </a:solidFill>
              </a:rPr>
              <a:t>componentes favorecedores de la inflamación, opsoninas y desencadenantes </a:t>
            </a:r>
            <a:r>
              <a:rPr lang="es-ES" dirty="0" smtClean="0"/>
              <a:t>de la formación del complejo de ataque a la membrana </a:t>
            </a:r>
            <a:r>
              <a:rPr lang="es-ES" dirty="0" smtClean="0">
                <a:solidFill>
                  <a:srgbClr val="0070C0"/>
                </a:solidFill>
              </a:rPr>
              <a:t>(CAM).</a:t>
            </a:r>
            <a:endParaRPr lang="es-ES" sz="2000" dirty="0" smtClean="0">
              <a:solidFill>
                <a:srgbClr val="0070C0"/>
              </a:solidFill>
            </a:endParaRPr>
          </a:p>
          <a:p>
            <a:pPr lvl="0"/>
            <a:r>
              <a:rPr lang="es-ES" dirty="0" smtClean="0"/>
              <a:t>En la formación del CAM intervienen los componentes tardíos y se forman canales que una vez insertados en las </a:t>
            </a:r>
            <a:r>
              <a:rPr lang="es-ES" dirty="0" smtClean="0">
                <a:solidFill>
                  <a:srgbClr val="00B050"/>
                </a:solidFill>
              </a:rPr>
              <a:t>membranas de los gérmenes </a:t>
            </a:r>
            <a:r>
              <a:rPr lang="es-ES" dirty="0" smtClean="0"/>
              <a:t>los destruyen por </a:t>
            </a:r>
            <a:r>
              <a:rPr lang="es-ES" dirty="0" smtClean="0">
                <a:solidFill>
                  <a:srgbClr val="00B050"/>
                </a:solidFill>
              </a:rPr>
              <a:t>desequilibrio osmótico.</a:t>
            </a:r>
            <a:endParaRPr lang="es-ES" sz="2000" dirty="0" smtClean="0">
              <a:solidFill>
                <a:srgbClr val="00B050"/>
              </a:solidFill>
            </a:endParaRPr>
          </a:p>
          <a:p>
            <a:pPr lvl="0"/>
            <a:r>
              <a:rPr lang="es-ES" dirty="0" smtClean="0"/>
              <a:t>El C3 </a:t>
            </a:r>
            <a:r>
              <a:rPr lang="es-ES" dirty="0" smtClean="0">
                <a:solidFill>
                  <a:srgbClr val="C00000"/>
                </a:solidFill>
              </a:rPr>
              <a:t>se activa de dos formas </a:t>
            </a:r>
            <a:r>
              <a:rPr lang="es-ES" dirty="0" smtClean="0"/>
              <a:t>en las que intervienen los componentes tempranos.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Vía clásica. </a:t>
            </a:r>
            <a:r>
              <a:rPr lang="es-ES" dirty="0" smtClean="0"/>
              <a:t>Desencadenada por la </a:t>
            </a:r>
            <a:r>
              <a:rPr lang="es-ES" dirty="0" smtClean="0">
                <a:solidFill>
                  <a:srgbClr val="0070C0"/>
                </a:solidFill>
              </a:rPr>
              <a:t>unión de anticuerpos a sus antígenos (respuesta específica).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Vía alternativa</a:t>
            </a:r>
            <a:r>
              <a:rPr lang="es-ES" dirty="0" smtClean="0"/>
              <a:t>. Provocada por </a:t>
            </a:r>
            <a:r>
              <a:rPr lang="es-ES" dirty="0" smtClean="0">
                <a:solidFill>
                  <a:srgbClr val="0070C0"/>
                </a:solidFill>
              </a:rPr>
              <a:t>polisacáridos de las envoltura celulares invasoras (respuesta inespecífica).</a:t>
            </a:r>
            <a:endParaRPr lang="es-ES" sz="1800" dirty="0" smtClean="0">
              <a:solidFill>
                <a:srgbClr val="0070C0"/>
              </a:solidFill>
            </a:endParaRPr>
          </a:p>
          <a:p>
            <a:endParaRPr lang="es-E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4994" name="Picture 2" descr="http://cienciastella.com/Imagenes/Inmunolog%EDa/COMPLEMENT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14290"/>
            <a:ext cx="647589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3504" y="285728"/>
            <a:ext cx="3543296" cy="2571768"/>
          </a:xfrm>
        </p:spPr>
        <p:txBody>
          <a:bodyPr>
            <a:normAutofit/>
          </a:bodyPr>
          <a:lstStyle/>
          <a:p>
            <a:r>
              <a:rPr lang="es-ES" sz="3600" dirty="0" smtClean="0">
                <a:solidFill>
                  <a:srgbClr val="00B050"/>
                </a:solidFill>
              </a:rPr>
              <a:t>Activación del complemento</a:t>
            </a:r>
            <a:endParaRPr lang="es-ES" sz="3600" dirty="0">
              <a:solidFill>
                <a:srgbClr val="00B05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28604"/>
            <a:ext cx="8329642" cy="6143668"/>
          </a:xfrm>
        </p:spPr>
        <p:txBody>
          <a:bodyPr/>
          <a:lstStyle/>
          <a:p>
            <a:endParaRPr lang="es-ES" dirty="0"/>
          </a:p>
        </p:txBody>
      </p:sp>
      <p:pic>
        <p:nvPicPr>
          <p:cNvPr id="86020" name="Picture 4" descr="http://cienciastella.com/Imagenes/Inmunolog%EDa/Composici%F3n%20del%20complemento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8331048" cy="6429396"/>
          </a:xfrm>
          <a:prstGeom prst="rect">
            <a:avLst/>
          </a:prstGeom>
          <a:noFill/>
        </p:spPr>
      </p:pic>
      <p:pic>
        <p:nvPicPr>
          <p:cNvPr id="14338" name="Picture 2" descr="http://upload.wikimedia.org/wikipedia/commons/thumb/f/f5/Complement_death.PNG/220px-Complement_death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571480"/>
            <a:ext cx="3812842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 respuesta inmunitaria celular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736"/>
            <a:ext cx="8329642" cy="507209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s-ES" dirty="0" smtClean="0"/>
              <a:t>Se produce </a:t>
            </a:r>
            <a:r>
              <a:rPr lang="es-ES" dirty="0" smtClean="0">
                <a:solidFill>
                  <a:srgbClr val="C00000"/>
                </a:solidFill>
              </a:rPr>
              <a:t>frente a</a:t>
            </a:r>
            <a:r>
              <a:rPr lang="es-ES" dirty="0" smtClean="0"/>
              <a:t>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Microorganismos de crecimiento intracelular </a:t>
            </a:r>
            <a:r>
              <a:rPr lang="es-ES" dirty="0" smtClean="0"/>
              <a:t>como bacterias, hongos, protozoos y virus.</a:t>
            </a:r>
            <a:endParaRPr lang="es-ES" sz="18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Células extrañas </a:t>
            </a:r>
            <a:r>
              <a:rPr lang="es-ES" dirty="0" smtClean="0"/>
              <a:t>procedentes de otro individuo (trasplantes).</a:t>
            </a:r>
            <a:endParaRPr lang="es-ES" sz="18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Células propias tumorales</a:t>
            </a:r>
            <a:r>
              <a:rPr lang="es-ES" dirty="0" smtClean="0"/>
              <a:t>.</a:t>
            </a:r>
            <a:endParaRPr lang="es-ES" sz="1800" dirty="0" smtClean="0"/>
          </a:p>
          <a:p>
            <a:endParaRPr lang="es-ES" sz="2000" dirty="0" smtClean="0"/>
          </a:p>
          <a:p>
            <a:pPr lvl="0"/>
            <a:r>
              <a:rPr lang="es-ES" dirty="0" smtClean="0">
                <a:solidFill>
                  <a:srgbClr val="C00000"/>
                </a:solidFill>
              </a:rPr>
              <a:t>Realizada por</a:t>
            </a:r>
            <a:r>
              <a:rPr lang="es-ES" dirty="0" smtClean="0"/>
              <a:t>:</a:t>
            </a:r>
            <a:endParaRPr lang="es-ES" sz="2000" dirty="0" smtClean="0"/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Linfocitos T </a:t>
            </a:r>
            <a:r>
              <a:rPr lang="es-ES" dirty="0" err="1" smtClean="0">
                <a:solidFill>
                  <a:srgbClr val="7030A0"/>
                </a:solidFill>
              </a:rPr>
              <a:t>citotóxicos</a:t>
            </a:r>
            <a:r>
              <a:rPr lang="es-ES" dirty="0" smtClean="0">
                <a:solidFill>
                  <a:srgbClr val="7030A0"/>
                </a:solidFill>
              </a:rPr>
              <a:t>.</a:t>
            </a:r>
            <a:endParaRPr lang="es-ES" sz="1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Linfocitos T auxiliares.</a:t>
            </a:r>
            <a:endParaRPr lang="es-ES" sz="1800" dirty="0" smtClean="0">
              <a:solidFill>
                <a:srgbClr val="7030A0"/>
              </a:solidFill>
            </a:endParaRPr>
          </a:p>
          <a:p>
            <a:pPr lvl="1"/>
            <a:r>
              <a:rPr lang="es-ES" dirty="0" err="1" smtClean="0">
                <a:solidFill>
                  <a:srgbClr val="7030A0"/>
                </a:solidFill>
              </a:rPr>
              <a:t>Macrofagos</a:t>
            </a:r>
            <a:r>
              <a:rPr lang="es-ES" dirty="0" smtClean="0"/>
              <a:t> que actúan como </a:t>
            </a:r>
            <a:r>
              <a:rPr lang="es-ES" dirty="0" smtClean="0">
                <a:solidFill>
                  <a:srgbClr val="7030A0"/>
                </a:solidFill>
              </a:rPr>
              <a:t>presentadores del antígeno</a:t>
            </a:r>
            <a:r>
              <a:rPr lang="es-ES" dirty="0" smtClean="0"/>
              <a:t>.</a:t>
            </a:r>
            <a:endParaRPr lang="es-ES" sz="1800" dirty="0" smtClean="0"/>
          </a:p>
          <a:p>
            <a:endParaRPr lang="es-ES" sz="2000" dirty="0" smtClean="0"/>
          </a:p>
          <a:p>
            <a:pPr lvl="0"/>
            <a:r>
              <a:rPr lang="es-ES" dirty="0" smtClean="0"/>
              <a:t>La </a:t>
            </a:r>
            <a:r>
              <a:rPr lang="es-ES" dirty="0" smtClean="0">
                <a:solidFill>
                  <a:srgbClr val="FF0000"/>
                </a:solidFill>
              </a:rPr>
              <a:t>activación</a:t>
            </a:r>
            <a:r>
              <a:rPr lang="es-ES" dirty="0" smtClean="0"/>
              <a:t> ocurre de la siguiente forma:</a:t>
            </a:r>
            <a:endParaRPr lang="es-ES" sz="20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25404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285728"/>
            <a:ext cx="8749636" cy="657227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s-ES" dirty="0" smtClean="0">
                <a:solidFill>
                  <a:srgbClr val="00B050"/>
                </a:solidFill>
              </a:rPr>
              <a:t>Reconocimiento del antígeno.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2"/>
            <a:r>
              <a:rPr lang="es-ES" dirty="0" smtClean="0"/>
              <a:t>Los linfocitos sólo los reconocen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cuando están unidos a los complejos MHC.</a:t>
            </a:r>
            <a:endParaRPr lang="es-ES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s-ES" dirty="0" smtClean="0"/>
              <a:t>Cuando un </a:t>
            </a:r>
            <a:r>
              <a:rPr lang="es-ES" dirty="0" smtClean="0">
                <a:solidFill>
                  <a:srgbClr val="0070C0"/>
                </a:solidFill>
              </a:rPr>
              <a:t>macrófago</a:t>
            </a:r>
            <a:r>
              <a:rPr lang="es-ES" dirty="0" smtClean="0"/>
              <a:t> fagocita a un patógeno algunos de sus fragmentos proteicos se unen a los complejos </a:t>
            </a:r>
            <a:r>
              <a:rPr lang="es-ES" dirty="0" smtClean="0">
                <a:solidFill>
                  <a:srgbClr val="0070C0"/>
                </a:solidFill>
              </a:rPr>
              <a:t>MHC II </a:t>
            </a:r>
            <a:r>
              <a:rPr lang="es-ES" dirty="0" smtClean="0"/>
              <a:t>situándose en la cara externa de su membrana.</a:t>
            </a:r>
            <a:endParaRPr lang="es-ES" sz="1600" dirty="0" smtClean="0"/>
          </a:p>
          <a:p>
            <a:pPr lvl="2"/>
            <a:r>
              <a:rPr lang="es-ES" dirty="0" smtClean="0"/>
              <a:t>Cuando una </a:t>
            </a:r>
            <a:r>
              <a:rPr lang="es-ES" dirty="0" smtClean="0">
                <a:solidFill>
                  <a:srgbClr val="0070C0"/>
                </a:solidFill>
              </a:rPr>
              <a:t>célula es infectada </a:t>
            </a:r>
            <a:r>
              <a:rPr lang="es-ES" dirty="0" smtClean="0"/>
              <a:t>restos de los microorganismos  se adhieren a sus complejos </a:t>
            </a:r>
            <a:r>
              <a:rPr lang="es-ES" dirty="0" smtClean="0">
                <a:solidFill>
                  <a:srgbClr val="0070C0"/>
                </a:solidFill>
              </a:rPr>
              <a:t>MHC I</a:t>
            </a:r>
            <a:r>
              <a:rPr lang="es-ES" dirty="0" smtClean="0"/>
              <a:t>.</a:t>
            </a:r>
          </a:p>
          <a:p>
            <a:pPr lvl="2"/>
            <a:r>
              <a:rPr lang="es-ES" dirty="0" smtClean="0"/>
              <a:t>Si una </a:t>
            </a:r>
            <a:r>
              <a:rPr lang="es-ES" dirty="0" smtClean="0">
                <a:solidFill>
                  <a:srgbClr val="0070C0"/>
                </a:solidFill>
              </a:rPr>
              <a:t>célula se deteriora </a:t>
            </a:r>
            <a:r>
              <a:rPr lang="es-ES" dirty="0" smtClean="0"/>
              <a:t>también produce compuestos anómalos que se sitúan en sus </a:t>
            </a:r>
            <a:r>
              <a:rPr lang="es-ES" dirty="0" smtClean="0">
                <a:solidFill>
                  <a:srgbClr val="0070C0"/>
                </a:solidFill>
              </a:rPr>
              <a:t>MHC I </a:t>
            </a:r>
            <a:r>
              <a:rPr lang="es-ES" dirty="0" smtClean="0"/>
              <a:t>(antígenos tumorales).</a:t>
            </a:r>
          </a:p>
          <a:p>
            <a:pPr lvl="1"/>
            <a:r>
              <a:rPr lang="es-ES" dirty="0" smtClean="0">
                <a:solidFill>
                  <a:srgbClr val="00B050"/>
                </a:solidFill>
              </a:rPr>
              <a:t>Activación de los linfocitos.</a:t>
            </a:r>
            <a:endParaRPr lang="es-ES" sz="2000" dirty="0" smtClean="0">
              <a:solidFill>
                <a:srgbClr val="00B050"/>
              </a:solidFill>
            </a:endParaRPr>
          </a:p>
          <a:p>
            <a:pPr lvl="2"/>
            <a:r>
              <a:rPr lang="es-ES" sz="3500" dirty="0" smtClean="0">
                <a:solidFill>
                  <a:srgbClr val="7030A0"/>
                </a:solidFill>
              </a:rPr>
              <a:t>T auxiliares. </a:t>
            </a:r>
          </a:p>
          <a:p>
            <a:pPr lvl="3"/>
            <a:r>
              <a:rPr lang="es-ES" dirty="0" smtClean="0"/>
              <a:t>Los que tienen en su membrana receptores complementarios de los antígenos transportados  en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los complejos MHCII se unen </a:t>
            </a:r>
            <a:r>
              <a:rPr lang="es-ES" dirty="0" smtClean="0"/>
              <a:t>a los macrófagos.</a:t>
            </a:r>
            <a:endParaRPr lang="es-ES" sz="1200" dirty="0" smtClean="0"/>
          </a:p>
          <a:p>
            <a:pPr lvl="3"/>
            <a:r>
              <a:rPr lang="es-ES" dirty="0" smtClean="0">
                <a:solidFill>
                  <a:srgbClr val="C00000"/>
                </a:solidFill>
              </a:rPr>
              <a:t>El macrófago produce </a:t>
            </a:r>
            <a:r>
              <a:rPr lang="es-ES" dirty="0" err="1" smtClean="0">
                <a:solidFill>
                  <a:srgbClr val="C00000"/>
                </a:solidFill>
              </a:rPr>
              <a:t>interleucina</a:t>
            </a:r>
            <a:r>
              <a:rPr lang="es-ES" dirty="0" smtClean="0">
                <a:solidFill>
                  <a:srgbClr val="C00000"/>
                </a:solidFill>
              </a:rPr>
              <a:t> 1 </a:t>
            </a:r>
            <a:r>
              <a:rPr lang="es-ES" dirty="0" smtClean="0"/>
              <a:t>la cual aumenta la activación y proliferación de los linfocitos.</a:t>
            </a:r>
            <a:endParaRPr lang="es-ES" sz="1200" dirty="0" smtClean="0"/>
          </a:p>
          <a:p>
            <a:pPr lvl="3"/>
            <a:r>
              <a:rPr lang="es-ES" dirty="0" smtClean="0"/>
              <a:t>Se forman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linfocitos T</a:t>
            </a:r>
            <a:r>
              <a:rPr lang="es-ES" baseline="-25000" dirty="0" smtClean="0">
                <a:solidFill>
                  <a:schemeClr val="accent6">
                    <a:lumMod val="75000"/>
                  </a:schemeClr>
                </a:solidFill>
              </a:rPr>
              <a:t>h2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que producen </a:t>
            </a:r>
            <a:r>
              <a:rPr lang="es-ES" dirty="0" err="1" smtClean="0">
                <a:solidFill>
                  <a:schemeClr val="accent6">
                    <a:lumMod val="75000"/>
                  </a:schemeClr>
                </a:solidFill>
              </a:rPr>
              <a:t>interleucina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 2</a:t>
            </a:r>
            <a:r>
              <a:rPr lang="es-ES" dirty="0" smtClean="0"/>
              <a:t> que estimula aun más la proliferación de los propios linfocitos auxiliares, de los macrófagos y de los linfocitos </a:t>
            </a:r>
            <a:r>
              <a:rPr lang="es-ES" dirty="0" err="1" smtClean="0"/>
              <a:t>citotóxicos</a:t>
            </a:r>
            <a:r>
              <a:rPr lang="es-ES" dirty="0" smtClean="0"/>
              <a:t>.</a:t>
            </a:r>
            <a:r>
              <a:rPr lang="es-ES" sz="1200" dirty="0" smtClean="0"/>
              <a:t> </a:t>
            </a:r>
          </a:p>
          <a:p>
            <a:pPr lvl="3"/>
            <a:r>
              <a:rPr lang="es-ES" sz="1900" dirty="0" smtClean="0"/>
              <a:t>De esta forma </a:t>
            </a:r>
            <a:r>
              <a:rPr lang="es-ES" sz="1900" dirty="0" smtClean="0">
                <a:solidFill>
                  <a:srgbClr val="C00000"/>
                </a:solidFill>
              </a:rPr>
              <a:t>el proceso se amplifica </a:t>
            </a:r>
            <a:r>
              <a:rPr lang="es-ES" sz="1900" dirty="0" smtClean="0"/>
              <a:t>para destruir todo el antígeno.</a:t>
            </a:r>
          </a:p>
          <a:p>
            <a:pPr lvl="3"/>
            <a:endParaRPr lang="es-ES" sz="1900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flipV="1">
            <a:off x="428596" y="214290"/>
            <a:ext cx="8258204" cy="6034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42852"/>
            <a:ext cx="8329642" cy="6429420"/>
          </a:xfrm>
        </p:spPr>
        <p:txBody>
          <a:bodyPr>
            <a:normAutofit/>
          </a:bodyPr>
          <a:lstStyle/>
          <a:p>
            <a:pPr lvl="2"/>
            <a:r>
              <a:rPr lang="es-ES" sz="3200" dirty="0" smtClean="0">
                <a:solidFill>
                  <a:srgbClr val="7030A0"/>
                </a:solidFill>
              </a:rPr>
              <a:t>T </a:t>
            </a:r>
            <a:r>
              <a:rPr lang="es-ES" sz="3200" dirty="0" err="1" smtClean="0">
                <a:solidFill>
                  <a:srgbClr val="7030A0"/>
                </a:solidFill>
              </a:rPr>
              <a:t>citotóxicos</a:t>
            </a:r>
            <a:r>
              <a:rPr lang="es-ES" sz="3200" dirty="0" smtClean="0">
                <a:solidFill>
                  <a:srgbClr val="7030A0"/>
                </a:solidFill>
              </a:rPr>
              <a:t>. NK.</a:t>
            </a:r>
          </a:p>
          <a:p>
            <a:pPr lvl="3"/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Reconocen los MHC I </a:t>
            </a:r>
            <a:r>
              <a:rPr lang="es-ES" sz="2400" dirty="0" smtClean="0"/>
              <a:t>presentes en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todas las células del organismo.</a:t>
            </a:r>
          </a:p>
          <a:p>
            <a:pPr lvl="3"/>
            <a:r>
              <a:rPr lang="es-ES" sz="2400" dirty="0" smtClean="0"/>
              <a:t>Los que poseen </a:t>
            </a:r>
            <a:r>
              <a:rPr lang="es-ES" sz="2400" dirty="0" smtClean="0">
                <a:solidFill>
                  <a:srgbClr val="C00000"/>
                </a:solidFill>
              </a:rPr>
              <a:t>receptores complementarios del antígeno transportado</a:t>
            </a:r>
            <a:r>
              <a:rPr lang="es-ES" sz="2400" dirty="0" smtClean="0"/>
              <a:t> se unen a la célula alterada.</a:t>
            </a:r>
          </a:p>
          <a:p>
            <a:pPr lvl="3"/>
            <a:r>
              <a:rPr lang="es-ES" sz="2400" dirty="0" smtClean="0"/>
              <a:t>Tras la unión </a:t>
            </a:r>
            <a:r>
              <a:rPr lang="es-ES" sz="2400" dirty="0" smtClean="0">
                <a:solidFill>
                  <a:schemeClr val="accent6">
                    <a:lumMod val="75000"/>
                  </a:schemeClr>
                </a:solidFill>
              </a:rPr>
              <a:t>se activan y proliferan </a:t>
            </a:r>
            <a:r>
              <a:rPr lang="es-ES" sz="2400" dirty="0" smtClean="0"/>
              <a:t>más aún si en el medio hay interleucina-2.</a:t>
            </a:r>
          </a:p>
          <a:p>
            <a:pPr lvl="3"/>
            <a:r>
              <a:rPr lang="es-ES" sz="2400" dirty="0" smtClean="0"/>
              <a:t>Una vez activados </a:t>
            </a:r>
            <a:r>
              <a:rPr lang="es-ES" sz="2400" dirty="0" smtClean="0">
                <a:solidFill>
                  <a:srgbClr val="C00000"/>
                </a:solidFill>
              </a:rPr>
              <a:t>se unen a la célula diana </a:t>
            </a:r>
            <a:r>
              <a:rPr lang="es-ES" sz="2400" dirty="0" smtClean="0"/>
              <a:t>(infectada, tumoral o extraña) y </a:t>
            </a:r>
            <a:r>
              <a:rPr lang="es-ES" sz="2400" dirty="0" smtClean="0">
                <a:solidFill>
                  <a:srgbClr val="C00000"/>
                </a:solidFill>
              </a:rPr>
              <a:t>la destruyen por la acción </a:t>
            </a:r>
            <a:r>
              <a:rPr lang="es-ES" sz="2400" dirty="0" smtClean="0"/>
              <a:t>de unas </a:t>
            </a:r>
            <a:r>
              <a:rPr lang="es-ES" sz="2400" dirty="0" err="1" smtClean="0"/>
              <a:t>proteinas</a:t>
            </a:r>
            <a:r>
              <a:rPr lang="es-ES" sz="2400" dirty="0" smtClean="0"/>
              <a:t> llamadas </a:t>
            </a:r>
            <a:r>
              <a:rPr lang="es-ES" sz="2400" dirty="0" err="1" smtClean="0">
                <a:solidFill>
                  <a:srgbClr val="C00000"/>
                </a:solidFill>
              </a:rPr>
              <a:t>perforinas</a:t>
            </a:r>
            <a:r>
              <a:rPr lang="es-ES" sz="2400" dirty="0" smtClean="0">
                <a:solidFill>
                  <a:srgbClr val="C00000"/>
                </a:solidFill>
              </a:rPr>
              <a:t> </a:t>
            </a:r>
            <a:r>
              <a:rPr lang="es-ES" sz="2400" dirty="0" smtClean="0"/>
              <a:t>las cuales se adhieren a la membrana, la perforan y producen la </a:t>
            </a:r>
            <a:r>
              <a:rPr lang="es-ES" sz="2400" dirty="0" smtClean="0">
                <a:solidFill>
                  <a:srgbClr val="0070C0"/>
                </a:solidFill>
              </a:rPr>
              <a:t>lisis celular.</a:t>
            </a:r>
          </a:p>
          <a:p>
            <a:pPr lvl="3"/>
            <a:r>
              <a:rPr lang="es-ES" sz="2400" dirty="0" smtClean="0"/>
              <a:t>Finalmente </a:t>
            </a:r>
            <a:r>
              <a:rPr lang="es-ES" sz="2400" dirty="0" smtClean="0">
                <a:solidFill>
                  <a:srgbClr val="00B050"/>
                </a:solidFill>
              </a:rPr>
              <a:t>los macrófagos ingieren los restos </a:t>
            </a:r>
            <a:r>
              <a:rPr lang="es-ES" sz="2400" dirty="0" smtClean="0"/>
              <a:t>de estas células.</a:t>
            </a:r>
          </a:p>
          <a:p>
            <a:endParaRPr lang="es-ES" sz="24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Síntesis respuesta inmunitaria celular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071546"/>
            <a:ext cx="8643998" cy="5572164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Se produce </a:t>
            </a:r>
            <a:r>
              <a:rPr lang="es-ES" dirty="0" smtClean="0">
                <a:solidFill>
                  <a:srgbClr val="FF0000"/>
                </a:solidFill>
              </a:rPr>
              <a:t>frente a: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Agentes patógenos </a:t>
            </a:r>
            <a:r>
              <a:rPr lang="es-ES" dirty="0" smtClean="0"/>
              <a:t>(virus, bacterias, hongos…) que son capturados por los </a:t>
            </a:r>
            <a:r>
              <a:rPr lang="es-ES" dirty="0" smtClean="0">
                <a:solidFill>
                  <a:srgbClr val="00B050"/>
                </a:solidFill>
              </a:rPr>
              <a:t>macrófagos </a:t>
            </a:r>
            <a:r>
              <a:rPr lang="es-ES" dirty="0" smtClean="0"/>
              <a:t>que pondrán sus antígenos en los complejos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MHC II.</a:t>
            </a:r>
          </a:p>
          <a:p>
            <a:pPr lvl="1"/>
            <a:r>
              <a:rPr lang="es-ES" dirty="0" smtClean="0">
                <a:solidFill>
                  <a:srgbClr val="7030A0"/>
                </a:solidFill>
              </a:rPr>
              <a:t>Células infectadas </a:t>
            </a:r>
            <a:r>
              <a:rPr lang="es-ES" dirty="0" smtClean="0"/>
              <a:t>por tales patógenos, células </a:t>
            </a:r>
            <a:r>
              <a:rPr lang="es-ES" dirty="0" smtClean="0">
                <a:solidFill>
                  <a:srgbClr val="7030A0"/>
                </a:solidFill>
              </a:rPr>
              <a:t>extrañas </a:t>
            </a:r>
            <a:r>
              <a:rPr lang="es-ES" dirty="0" smtClean="0"/>
              <a:t>(trasplantes) y células </a:t>
            </a:r>
            <a:r>
              <a:rPr lang="es-ES" dirty="0" smtClean="0">
                <a:solidFill>
                  <a:srgbClr val="7030A0"/>
                </a:solidFill>
              </a:rPr>
              <a:t>alteradas</a:t>
            </a:r>
            <a:r>
              <a:rPr lang="es-ES" dirty="0" smtClean="0"/>
              <a:t> (tumorales) que modifican sus complejos 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MHC I.</a:t>
            </a:r>
          </a:p>
          <a:p>
            <a:r>
              <a:rPr lang="es-ES" dirty="0" smtClean="0"/>
              <a:t>Los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linfocitos T se activan al reconocer sus receptores de membrana los antígenos presentados en los MHC </a:t>
            </a:r>
            <a:r>
              <a:rPr lang="es-ES" dirty="0" smtClean="0"/>
              <a:t>y unirse a estos.</a:t>
            </a:r>
          </a:p>
          <a:p>
            <a:r>
              <a:rPr lang="es-ES" dirty="0" smtClean="0"/>
              <a:t>Los </a:t>
            </a:r>
            <a:r>
              <a:rPr lang="es-ES" dirty="0" smtClean="0">
                <a:solidFill>
                  <a:srgbClr val="00B050"/>
                </a:solidFill>
              </a:rPr>
              <a:t>T auxiliares (Th) se unen a MHC II de los macrófagos</a:t>
            </a:r>
            <a:r>
              <a:rPr lang="es-ES" dirty="0" smtClean="0"/>
              <a:t>. Esto genera distintas </a:t>
            </a:r>
            <a:r>
              <a:rPr lang="es-ES" dirty="0" err="1" smtClean="0">
                <a:solidFill>
                  <a:srgbClr val="C00000"/>
                </a:solidFill>
              </a:rPr>
              <a:t>interleucinas</a:t>
            </a:r>
            <a:r>
              <a:rPr lang="es-ES" dirty="0" smtClean="0">
                <a:solidFill>
                  <a:srgbClr val="C00000"/>
                </a:solidFill>
              </a:rPr>
              <a:t> </a:t>
            </a:r>
            <a:r>
              <a:rPr lang="es-ES" dirty="0" smtClean="0"/>
              <a:t>(la 2 forma los Th2) que harán </a:t>
            </a:r>
            <a:r>
              <a:rPr lang="es-ES" dirty="0" smtClean="0">
                <a:solidFill>
                  <a:srgbClr val="C00000"/>
                </a:solidFill>
              </a:rPr>
              <a:t>proliferar todos los tipos celulares </a:t>
            </a:r>
            <a:r>
              <a:rPr lang="es-ES" dirty="0" smtClean="0"/>
              <a:t>amplificando el proceso.</a:t>
            </a:r>
          </a:p>
          <a:p>
            <a:r>
              <a:rPr lang="es-ES" dirty="0" smtClean="0"/>
              <a:t>Los </a:t>
            </a:r>
            <a:r>
              <a:rPr lang="es-ES" dirty="0" smtClean="0">
                <a:solidFill>
                  <a:srgbClr val="00B050"/>
                </a:solidFill>
              </a:rPr>
              <a:t>T </a:t>
            </a:r>
            <a:r>
              <a:rPr lang="es-ES" dirty="0" err="1" smtClean="0">
                <a:solidFill>
                  <a:srgbClr val="00B050"/>
                </a:solidFill>
              </a:rPr>
              <a:t>citotóxicos</a:t>
            </a:r>
            <a:r>
              <a:rPr lang="es-ES" dirty="0" smtClean="0">
                <a:solidFill>
                  <a:srgbClr val="00B050"/>
                </a:solidFill>
              </a:rPr>
              <a:t> se unen a los MHC I de células modificadas o extrañas</a:t>
            </a:r>
            <a:r>
              <a:rPr lang="es-ES" dirty="0" smtClean="0"/>
              <a:t>. Tras la unión </a:t>
            </a:r>
            <a:r>
              <a:rPr lang="es-ES" dirty="0" smtClean="0">
                <a:solidFill>
                  <a:srgbClr val="C00000"/>
                </a:solidFill>
              </a:rPr>
              <a:t>producen </a:t>
            </a:r>
            <a:r>
              <a:rPr lang="es-ES" dirty="0" err="1" smtClean="0">
                <a:solidFill>
                  <a:srgbClr val="C00000"/>
                </a:solidFill>
              </a:rPr>
              <a:t>perforinas</a:t>
            </a:r>
            <a:r>
              <a:rPr lang="es-ES" dirty="0" smtClean="0">
                <a:solidFill>
                  <a:srgbClr val="C00000"/>
                </a:solidFill>
              </a:rPr>
              <a:t> que destruyen tales células.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785786" y="2571744"/>
            <a:ext cx="778769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s-ES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285852" y="2428868"/>
            <a:ext cx="67151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Los órganos linfoides</a:t>
            </a:r>
            <a:endParaRPr lang="es-E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88066" name="Picture 2" descr="http://web.educastur.princast.es/proyectos/biogeo_ov/2BCH/B5_MICRO_INM/T52_INMUNOLOGIA/diapositivas/Diapositiva15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0"/>
            <a:ext cx="8667776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074" name="Picture 2" descr="http://2.bp.blogspot.com/-vRNG-ywKxSs/TdwRd62CVOI/AAAAAAAABD4/wWpR5CHb8UM/s1600/respuesta_celul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06754"/>
            <a:ext cx="4929222" cy="6751246"/>
          </a:xfrm>
          <a:prstGeom prst="rect">
            <a:avLst/>
          </a:prstGeom>
          <a:noFill/>
        </p:spPr>
      </p:pic>
      <p:pic>
        <p:nvPicPr>
          <p:cNvPr id="5" name="Picture 2" descr="http://2.bp.blogspot.com/-vRNG-ywKxSs/TdwRd62CVOI/AAAAAAAABD4/wWpR5CHb8UM/s1600/respuesta_celula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0"/>
            <a:ext cx="4929222" cy="6751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868346"/>
          </a:xfrm>
        </p:spPr>
        <p:txBody>
          <a:bodyPr/>
          <a:lstStyle/>
          <a:p>
            <a:r>
              <a:rPr lang="es-ES" dirty="0" smtClean="0">
                <a:solidFill>
                  <a:srgbClr val="00B0F0"/>
                </a:solidFill>
              </a:rPr>
              <a:t>La respuesta inmunitaria humoral</a:t>
            </a:r>
            <a:endParaRPr lang="es-ES" dirty="0">
              <a:solidFill>
                <a:srgbClr val="00B0F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214974"/>
          </a:xfrm>
        </p:spPr>
        <p:txBody>
          <a:bodyPr>
            <a:normAutofit/>
          </a:bodyPr>
          <a:lstStyle/>
          <a:p>
            <a:pPr lvl="0"/>
            <a:r>
              <a:rPr lang="es-ES" dirty="0" smtClean="0"/>
              <a:t>Producida por </a:t>
            </a:r>
            <a:r>
              <a:rPr lang="es-ES" dirty="0" smtClean="0">
                <a:solidFill>
                  <a:srgbClr val="7030A0"/>
                </a:solidFill>
              </a:rPr>
              <a:t>anticuerpos formados por linfocitos B.</a:t>
            </a:r>
          </a:p>
          <a:p>
            <a:pPr lvl="0"/>
            <a:r>
              <a:rPr lang="es-ES" dirty="0" smtClean="0"/>
              <a:t>También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suelen actuar los linfocitos T auxiliares sobre todo los de tipo T</a:t>
            </a:r>
            <a:r>
              <a:rPr lang="es-ES" baseline="-25000" dirty="0" smtClean="0">
                <a:solidFill>
                  <a:schemeClr val="accent6">
                    <a:lumMod val="75000"/>
                  </a:schemeClr>
                </a:solidFill>
              </a:rPr>
              <a:t>h2</a:t>
            </a:r>
            <a:r>
              <a:rPr lang="es-ES" dirty="0" smtClean="0"/>
              <a:t>.</a:t>
            </a:r>
          </a:p>
          <a:p>
            <a:pPr lvl="0"/>
            <a:r>
              <a:rPr lang="es-ES" dirty="0" smtClean="0"/>
              <a:t>El </a:t>
            </a:r>
            <a:r>
              <a:rPr lang="es-ES" dirty="0" smtClean="0">
                <a:solidFill>
                  <a:srgbClr val="FF0000"/>
                </a:solidFill>
              </a:rPr>
              <a:t>proceso</a:t>
            </a:r>
            <a:r>
              <a:rPr lang="es-ES" dirty="0" smtClean="0"/>
              <a:t> es el siguiente:</a:t>
            </a:r>
          </a:p>
          <a:p>
            <a:pPr lvl="1"/>
            <a:r>
              <a:rPr lang="es-ES" dirty="0" smtClean="0"/>
              <a:t>Los linfocitos </a:t>
            </a:r>
            <a:r>
              <a:rPr lang="es-ES" dirty="0" smtClean="0">
                <a:solidFill>
                  <a:srgbClr val="00B050"/>
                </a:solidFill>
              </a:rPr>
              <a:t>T auxiliares reconocen los complejos MHC II de los macrófagos</a:t>
            </a:r>
            <a:r>
              <a:rPr lang="es-ES" dirty="0" smtClean="0"/>
              <a:t>.</a:t>
            </a:r>
            <a:endParaRPr lang="es-ES" sz="1800" dirty="0" smtClean="0"/>
          </a:p>
          <a:p>
            <a:pPr lvl="1"/>
            <a:r>
              <a:rPr lang="es-ES" dirty="0" smtClean="0"/>
              <a:t>Los que tienen </a:t>
            </a:r>
            <a:r>
              <a:rPr lang="es-ES" dirty="0" smtClean="0">
                <a:solidFill>
                  <a:srgbClr val="0070C0"/>
                </a:solidFill>
              </a:rPr>
              <a:t>receptores complementarios </a:t>
            </a:r>
            <a:r>
              <a:rPr lang="es-ES" dirty="0" smtClean="0"/>
              <a:t>se unen a ellos, </a:t>
            </a:r>
            <a:r>
              <a:rPr lang="es-ES" dirty="0" smtClean="0">
                <a:solidFill>
                  <a:srgbClr val="0070C0"/>
                </a:solidFill>
              </a:rPr>
              <a:t>se activan y proliferan formando linfocitos T</a:t>
            </a:r>
            <a:r>
              <a:rPr lang="es-ES" baseline="-25000" dirty="0" smtClean="0">
                <a:solidFill>
                  <a:srgbClr val="0070C0"/>
                </a:solidFill>
              </a:rPr>
              <a:t>h2</a:t>
            </a:r>
            <a:r>
              <a:rPr lang="es-ES" dirty="0" smtClean="0">
                <a:solidFill>
                  <a:srgbClr val="0070C0"/>
                </a:solidFill>
              </a:rPr>
              <a:t>.</a:t>
            </a:r>
            <a:endParaRPr lang="es-ES" sz="1800" dirty="0" smtClean="0">
              <a:solidFill>
                <a:srgbClr val="0070C0"/>
              </a:solidFill>
            </a:endParaRP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153966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286544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s-ES" dirty="0" smtClean="0"/>
              <a:t>Paralelamente </a:t>
            </a:r>
            <a:r>
              <a:rPr lang="es-ES" dirty="0" smtClean="0">
                <a:solidFill>
                  <a:srgbClr val="00B050"/>
                </a:solidFill>
              </a:rPr>
              <a:t>un linfocito B reconoce el mismo antígeno</a:t>
            </a:r>
            <a:r>
              <a:rPr lang="es-ES" dirty="0" smtClean="0"/>
              <a:t>, lo captura, lo procesa y </a:t>
            </a:r>
            <a:r>
              <a:rPr lang="es-ES" dirty="0" smtClean="0">
                <a:solidFill>
                  <a:srgbClr val="00B050"/>
                </a:solidFill>
              </a:rPr>
              <a:t>presenta </a:t>
            </a:r>
            <a:r>
              <a:rPr lang="es-ES" dirty="0" smtClean="0"/>
              <a:t>en su superficie algunos péptidos </a:t>
            </a:r>
            <a:r>
              <a:rPr lang="es-ES" dirty="0" smtClean="0">
                <a:solidFill>
                  <a:srgbClr val="00B050"/>
                </a:solidFill>
              </a:rPr>
              <a:t>en complejos MHC II.</a:t>
            </a:r>
            <a:endParaRPr lang="es-ES" sz="1800" dirty="0" smtClean="0">
              <a:solidFill>
                <a:srgbClr val="00B050"/>
              </a:solidFill>
            </a:endParaRPr>
          </a:p>
          <a:p>
            <a:pPr lvl="1"/>
            <a:r>
              <a:rPr lang="es-ES" dirty="0" smtClean="0"/>
              <a:t>El linfocito B actúa como </a:t>
            </a:r>
            <a:r>
              <a:rPr lang="es-ES" dirty="0" smtClean="0">
                <a:solidFill>
                  <a:srgbClr val="0070C0"/>
                </a:solidFill>
              </a:rPr>
              <a:t>célula presentadora del antígeno a los linfocitos T</a:t>
            </a:r>
            <a:r>
              <a:rPr lang="es-ES" baseline="-25000" dirty="0" smtClean="0">
                <a:solidFill>
                  <a:srgbClr val="0070C0"/>
                </a:solidFill>
              </a:rPr>
              <a:t>h2</a:t>
            </a:r>
            <a:r>
              <a:rPr lang="es-ES" dirty="0" smtClean="0">
                <a:solidFill>
                  <a:srgbClr val="0070C0"/>
                </a:solidFill>
              </a:rPr>
              <a:t> </a:t>
            </a:r>
            <a:r>
              <a:rPr lang="es-ES" dirty="0" smtClean="0"/>
              <a:t>que </a:t>
            </a:r>
            <a:r>
              <a:rPr lang="es-ES" dirty="0" smtClean="0">
                <a:solidFill>
                  <a:srgbClr val="0070C0"/>
                </a:solidFill>
              </a:rPr>
              <a:t>reconocen el antígeno portado y ambos se unen.</a:t>
            </a:r>
            <a:endParaRPr lang="es-ES" sz="1800" dirty="0" smtClean="0">
              <a:solidFill>
                <a:srgbClr val="0070C0"/>
              </a:solidFill>
            </a:endParaRPr>
          </a:p>
          <a:p>
            <a:pPr lvl="1"/>
            <a:r>
              <a:rPr lang="es-ES" dirty="0" smtClean="0"/>
              <a:t>Esto genera la </a:t>
            </a:r>
            <a:r>
              <a:rPr lang="es-ES" dirty="0" smtClean="0">
                <a:solidFill>
                  <a:srgbClr val="00B050"/>
                </a:solidFill>
              </a:rPr>
              <a:t>producción de </a:t>
            </a:r>
            <a:r>
              <a:rPr lang="es-ES" dirty="0" err="1" smtClean="0">
                <a:solidFill>
                  <a:srgbClr val="00B050"/>
                </a:solidFill>
              </a:rPr>
              <a:t>interleucinas</a:t>
            </a:r>
            <a:r>
              <a:rPr lang="es-ES" dirty="0" smtClean="0">
                <a:solidFill>
                  <a:srgbClr val="00B050"/>
                </a:solidFill>
              </a:rPr>
              <a:t> que activan al linfocito B</a:t>
            </a:r>
            <a:r>
              <a:rPr lang="es-ES" dirty="0" smtClean="0"/>
              <a:t> para que </a:t>
            </a:r>
            <a:r>
              <a:rPr lang="es-ES" dirty="0" smtClean="0">
                <a:solidFill>
                  <a:srgbClr val="00B050"/>
                </a:solidFill>
              </a:rPr>
              <a:t>forme un clon </a:t>
            </a:r>
            <a:r>
              <a:rPr lang="es-ES" dirty="0" smtClean="0"/>
              <a:t>en el que se diferencian  </a:t>
            </a:r>
            <a:r>
              <a:rPr lang="es-ES" dirty="0" smtClean="0">
                <a:solidFill>
                  <a:srgbClr val="00B050"/>
                </a:solidFill>
              </a:rPr>
              <a:t>células plasmáticas y linfocitos de memoria</a:t>
            </a:r>
            <a:r>
              <a:rPr lang="es-ES" dirty="0" smtClean="0"/>
              <a:t>.</a:t>
            </a:r>
            <a:endParaRPr lang="es-ES" sz="1800" dirty="0" smtClean="0"/>
          </a:p>
          <a:p>
            <a:pPr lvl="1"/>
            <a:r>
              <a:rPr lang="es-ES" dirty="0" smtClean="0"/>
              <a:t>Las </a:t>
            </a:r>
            <a:r>
              <a:rPr lang="es-ES" dirty="0" smtClean="0">
                <a:solidFill>
                  <a:srgbClr val="C00000"/>
                </a:solidFill>
              </a:rPr>
              <a:t>células plasmáticas </a:t>
            </a:r>
            <a:r>
              <a:rPr lang="es-ES" dirty="0" smtClean="0"/>
              <a:t>producen grandes cantidades de anticuerpos que neutralizan a los antígenos pero viven poco tiempo.</a:t>
            </a:r>
            <a:endParaRPr lang="es-ES" sz="1800" dirty="0" smtClean="0"/>
          </a:p>
          <a:p>
            <a:pPr lvl="1"/>
            <a:r>
              <a:rPr lang="es-ES" dirty="0" smtClean="0"/>
              <a:t>Los </a:t>
            </a:r>
            <a:r>
              <a:rPr lang="es-ES" dirty="0" smtClean="0">
                <a:solidFill>
                  <a:srgbClr val="C00000"/>
                </a:solidFill>
              </a:rPr>
              <a:t>linfocitos de memoria </a:t>
            </a:r>
            <a:r>
              <a:rPr lang="es-ES" dirty="0" smtClean="0"/>
              <a:t>viven indefinidamente y quedan preparados para reconocer al antígeno en una nueva infección y formar de inmediato nuevas células plasmáticas.</a:t>
            </a:r>
            <a:endParaRPr lang="es-E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0070C0"/>
                </a:solidFill>
              </a:rPr>
              <a:t>Síntesis respuesta inmunitaria humoral</a:t>
            </a:r>
            <a:endParaRPr lang="es-ES" dirty="0">
              <a:solidFill>
                <a:srgbClr val="0070C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5572164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Complementa la respuesta celular de los macrófagos.</a:t>
            </a:r>
          </a:p>
          <a:p>
            <a:r>
              <a:rPr lang="es-ES" dirty="0" smtClean="0"/>
              <a:t>Un 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>linfocito B con receptores específicos de un antígeno los une a su membrana </a:t>
            </a:r>
            <a:r>
              <a:rPr lang="es-ES" dirty="0" smtClean="0"/>
              <a:t>(son </a:t>
            </a:r>
            <a:r>
              <a:rPr lang="es-ES" dirty="0" smtClean="0"/>
              <a:t>iguales a los </a:t>
            </a:r>
            <a:r>
              <a:rPr lang="es-ES" dirty="0" smtClean="0"/>
              <a:t>anticuerpos que puede generar).</a:t>
            </a:r>
          </a:p>
          <a:p>
            <a:r>
              <a:rPr lang="es-ES" dirty="0" smtClean="0"/>
              <a:t>Por otra parte </a:t>
            </a:r>
            <a:r>
              <a:rPr lang="es-ES" dirty="0" smtClean="0">
                <a:solidFill>
                  <a:srgbClr val="C00000"/>
                </a:solidFill>
              </a:rPr>
              <a:t>el macrófago que ha capturado el mismo antígeno se une a un linfocito T auxiliar </a:t>
            </a:r>
            <a:r>
              <a:rPr lang="es-ES" dirty="0" smtClean="0"/>
              <a:t>con receptores semejantes.</a:t>
            </a:r>
          </a:p>
          <a:p>
            <a:r>
              <a:rPr lang="es-ES" dirty="0" smtClean="0">
                <a:solidFill>
                  <a:srgbClr val="7030A0"/>
                </a:solidFill>
              </a:rPr>
              <a:t>Si en el medio hay </a:t>
            </a:r>
            <a:r>
              <a:rPr lang="es-ES" dirty="0" err="1" smtClean="0">
                <a:solidFill>
                  <a:srgbClr val="7030A0"/>
                </a:solidFill>
              </a:rPr>
              <a:t>interleucina</a:t>
            </a:r>
            <a:r>
              <a:rPr lang="es-ES" dirty="0" smtClean="0">
                <a:solidFill>
                  <a:srgbClr val="7030A0"/>
                </a:solidFill>
              </a:rPr>
              <a:t> 2 </a:t>
            </a:r>
            <a:r>
              <a:rPr lang="es-ES" dirty="0" smtClean="0"/>
              <a:t>(producida por los Th2) </a:t>
            </a:r>
            <a:r>
              <a:rPr lang="es-ES" dirty="0" smtClean="0">
                <a:solidFill>
                  <a:srgbClr val="7030A0"/>
                </a:solidFill>
              </a:rPr>
              <a:t>los tres se unen </a:t>
            </a:r>
            <a:r>
              <a:rPr lang="es-ES" dirty="0" smtClean="0"/>
              <a:t>y esto desencadena la </a:t>
            </a:r>
            <a:r>
              <a:rPr lang="es-ES" dirty="0" smtClean="0">
                <a:solidFill>
                  <a:srgbClr val="00B050"/>
                </a:solidFill>
              </a:rPr>
              <a:t>diferenciación del linfocito B hasta células plasmáticas y linfocitos de memoria.</a:t>
            </a:r>
          </a:p>
          <a:p>
            <a:pPr>
              <a:buNone/>
            </a:pPr>
            <a:r>
              <a:rPr lang="es-ES" sz="2200" dirty="0" smtClean="0"/>
              <a:t>        Linfocito B con antígeno X–Linfocito auxiliar—Macrófago con antígeno X </a:t>
            </a:r>
            <a:endParaRPr lang="es-ES" sz="22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026" name="Picture 2" descr="http://www.bionova.org.es/biocast/documentos/figura/figtem21/figurax2102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8596212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93186" name="Picture 2" descr="http://www.cienciahoy.org.ar/hoy36/images/inmu1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85729"/>
            <a:ext cx="7429552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500858"/>
          </a:xfrm>
        </p:spPr>
        <p:txBody>
          <a:bodyPr>
            <a:normAutofit/>
          </a:bodyPr>
          <a:lstStyle/>
          <a:p>
            <a:r>
              <a:rPr lang="es-ES" dirty="0" smtClean="0">
                <a:solidFill>
                  <a:srgbClr val="C00000"/>
                </a:solidFill>
              </a:rPr>
              <a:t>Primarios. </a:t>
            </a:r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Timo.</a:t>
            </a:r>
            <a:r>
              <a:rPr lang="es-ES" sz="3200" dirty="0" smtClean="0"/>
              <a:t> Linfocitos T.</a:t>
            </a:r>
          </a:p>
          <a:p>
            <a:pPr lvl="1"/>
            <a:r>
              <a:rPr lang="es-ES" sz="3200" dirty="0" smtClean="0">
                <a:solidFill>
                  <a:srgbClr val="7030A0"/>
                </a:solidFill>
              </a:rPr>
              <a:t>Medula ósea roja</a:t>
            </a:r>
            <a:r>
              <a:rPr lang="es-ES" sz="3200" dirty="0" smtClean="0"/>
              <a:t>. Linfocitos B.</a:t>
            </a:r>
          </a:p>
          <a:p>
            <a:r>
              <a:rPr lang="es-ES" dirty="0" smtClean="0">
                <a:solidFill>
                  <a:srgbClr val="C00000"/>
                </a:solidFill>
              </a:rPr>
              <a:t>Secundarios.</a:t>
            </a:r>
            <a:r>
              <a:rPr lang="es-ES" dirty="0" smtClean="0"/>
              <a:t> Acumulan antígenos.</a:t>
            </a:r>
          </a:p>
          <a:p>
            <a:pPr lvl="1"/>
            <a:r>
              <a:rPr lang="es-ES" sz="3200" dirty="0" smtClean="0">
                <a:solidFill>
                  <a:srgbClr val="0070C0"/>
                </a:solidFill>
              </a:rPr>
              <a:t>Ganglios linfáticos. </a:t>
            </a:r>
          </a:p>
          <a:p>
            <a:pPr lvl="2"/>
            <a:r>
              <a:rPr lang="es-ES" sz="3200" dirty="0" smtClean="0">
                <a:solidFill>
                  <a:srgbClr val="00B050"/>
                </a:solidFill>
              </a:rPr>
              <a:t>Axilas, cuello, ingles…</a:t>
            </a:r>
          </a:p>
          <a:p>
            <a:pPr lvl="1"/>
            <a:r>
              <a:rPr lang="es-ES" sz="3200" dirty="0" smtClean="0">
                <a:solidFill>
                  <a:srgbClr val="0070C0"/>
                </a:solidFill>
              </a:rPr>
              <a:t>Bazo.</a:t>
            </a:r>
          </a:p>
          <a:p>
            <a:pPr lvl="1"/>
            <a:r>
              <a:rPr lang="es-ES" sz="3200" dirty="0" smtClean="0">
                <a:solidFill>
                  <a:srgbClr val="0070C0"/>
                </a:solidFill>
              </a:rPr>
              <a:t>Tejido linfoide asociado a mucosas. MALT.</a:t>
            </a:r>
          </a:p>
          <a:p>
            <a:pPr lvl="2"/>
            <a:r>
              <a:rPr lang="es-ES" sz="3200" dirty="0" smtClean="0">
                <a:solidFill>
                  <a:srgbClr val="00B050"/>
                </a:solidFill>
              </a:rPr>
              <a:t>Amígdalas, adenoides, apéndice, placas de </a:t>
            </a:r>
            <a:r>
              <a:rPr lang="es-ES" sz="3200" dirty="0" err="1" smtClean="0">
                <a:solidFill>
                  <a:srgbClr val="00B050"/>
                </a:solidFill>
              </a:rPr>
              <a:t>Peyer</a:t>
            </a:r>
            <a:r>
              <a:rPr lang="es-ES" sz="3200" dirty="0" smtClean="0">
                <a:solidFill>
                  <a:srgbClr val="00B050"/>
                </a:solidFill>
              </a:rPr>
              <a:t>…</a:t>
            </a:r>
          </a:p>
          <a:p>
            <a:pPr lvl="1"/>
            <a:endParaRPr lang="es-ES" sz="3200" dirty="0" smtClean="0"/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8674" name="Picture 2" descr="http://www.queesciencia.org/wp-content/uploads/2013/04/sistema-inmunologico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285728"/>
            <a:ext cx="8572557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2528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857232"/>
            <a:ext cx="8258204" cy="5268931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57158" y="2571744"/>
            <a:ext cx="85725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La respuesta inmunitaria</a:t>
            </a:r>
            <a:endParaRPr lang="es-E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45719"/>
          </a:xfrm>
        </p:spPr>
        <p:txBody>
          <a:bodyPr>
            <a:normAutofit fontScale="90000"/>
          </a:bodyPr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357982"/>
          </a:xfrm>
        </p:spPr>
        <p:txBody>
          <a:bodyPr>
            <a:normAutofit/>
          </a:bodyPr>
          <a:lstStyle/>
          <a:p>
            <a:r>
              <a:rPr lang="es-ES" sz="4000" dirty="0" smtClean="0">
                <a:solidFill>
                  <a:srgbClr val="C00000"/>
                </a:solidFill>
              </a:rPr>
              <a:t>Inespecífica o innata.</a:t>
            </a:r>
          </a:p>
          <a:p>
            <a:r>
              <a:rPr lang="es-ES" sz="4000" dirty="0" smtClean="0">
                <a:solidFill>
                  <a:srgbClr val="7030A0"/>
                </a:solidFill>
              </a:rPr>
              <a:t>Específica, adaptativa o adquirida.</a:t>
            </a:r>
          </a:p>
          <a:p>
            <a:pPr lvl="1"/>
            <a:r>
              <a:rPr lang="es-ES" sz="4000" dirty="0" smtClean="0">
                <a:solidFill>
                  <a:srgbClr val="0070C0"/>
                </a:solidFill>
              </a:rPr>
              <a:t>Primaria </a:t>
            </a:r>
            <a:r>
              <a:rPr lang="es-ES" sz="4000" dirty="0" err="1" smtClean="0">
                <a:solidFill>
                  <a:srgbClr val="0070C0"/>
                </a:solidFill>
              </a:rPr>
              <a:t>Ig</a:t>
            </a:r>
            <a:r>
              <a:rPr lang="es-ES" sz="4000" dirty="0" smtClean="0">
                <a:solidFill>
                  <a:srgbClr val="0070C0"/>
                </a:solidFill>
              </a:rPr>
              <a:t> M, </a:t>
            </a:r>
            <a:r>
              <a:rPr lang="es-ES" sz="2000" dirty="0" err="1" smtClean="0">
                <a:solidFill>
                  <a:srgbClr val="0070C0"/>
                </a:solidFill>
              </a:rPr>
              <a:t>Ig</a:t>
            </a:r>
            <a:r>
              <a:rPr lang="es-ES" sz="2000" dirty="0" smtClean="0">
                <a:solidFill>
                  <a:srgbClr val="0070C0"/>
                </a:solidFill>
              </a:rPr>
              <a:t> G</a:t>
            </a:r>
            <a:r>
              <a:rPr lang="es-ES" sz="4000" dirty="0" smtClean="0">
                <a:solidFill>
                  <a:srgbClr val="0070C0"/>
                </a:solidFill>
              </a:rPr>
              <a:t>/Secundaria </a:t>
            </a:r>
            <a:r>
              <a:rPr lang="es-ES" sz="5400" dirty="0" err="1" smtClean="0">
                <a:solidFill>
                  <a:srgbClr val="0070C0"/>
                </a:solidFill>
              </a:rPr>
              <a:t>Ig</a:t>
            </a:r>
            <a:r>
              <a:rPr lang="es-ES" sz="5400" dirty="0" smtClean="0">
                <a:solidFill>
                  <a:srgbClr val="0070C0"/>
                </a:solidFill>
              </a:rPr>
              <a:t> G</a:t>
            </a:r>
            <a:r>
              <a:rPr lang="es-ES" sz="4000" dirty="0" smtClean="0">
                <a:solidFill>
                  <a:srgbClr val="0070C0"/>
                </a:solidFill>
              </a:rPr>
              <a:t>. </a:t>
            </a:r>
          </a:p>
          <a:p>
            <a:pPr lvl="1"/>
            <a:r>
              <a:rPr lang="es-ES" sz="4000" dirty="0" smtClean="0">
                <a:solidFill>
                  <a:srgbClr val="00B050"/>
                </a:solidFill>
              </a:rPr>
              <a:t>Humoral/Celular</a:t>
            </a:r>
          </a:p>
          <a:p>
            <a:pPr lvl="1"/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</a:rPr>
              <a:t>Natural/Artificial</a:t>
            </a:r>
          </a:p>
          <a:p>
            <a:pPr lvl="7"/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</a:rPr>
              <a:t>Activa.</a:t>
            </a:r>
            <a:r>
              <a:rPr lang="es-ES" sz="4000" dirty="0" smtClean="0"/>
              <a:t> Vacunación.</a:t>
            </a:r>
          </a:p>
          <a:p>
            <a:pPr lvl="7"/>
            <a:r>
              <a:rPr lang="es-ES" sz="4000" dirty="0" smtClean="0">
                <a:solidFill>
                  <a:schemeClr val="accent2">
                    <a:lumMod val="75000"/>
                  </a:schemeClr>
                </a:solidFill>
              </a:rPr>
              <a:t>Pasiva.</a:t>
            </a:r>
            <a:r>
              <a:rPr lang="es-ES" sz="4000" dirty="0" smtClean="0"/>
              <a:t> Sueroterapia</a:t>
            </a:r>
            <a:r>
              <a:rPr lang="es-ES" sz="2800" dirty="0" smtClean="0"/>
              <a:t>.</a:t>
            </a:r>
            <a:endParaRPr lang="es-E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2422</Words>
  <Application>Microsoft Office PowerPoint</Application>
  <PresentationFormat>Presentación en pantalla (4:3)</PresentationFormat>
  <Paragraphs>234</Paragraphs>
  <Slides>56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Tema de Office</vt:lpstr>
      <vt:lpstr>Diapositiva 1</vt:lpstr>
      <vt:lpstr>Introducción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Línea mieloide</vt:lpstr>
      <vt:lpstr>Línea linfoide</vt:lpstr>
      <vt:lpstr>Diapositiva 16</vt:lpstr>
      <vt:lpstr>Diapositiva 17</vt:lpstr>
      <vt:lpstr>Diapositiva 18</vt:lpstr>
      <vt:lpstr>Diapositiva 19</vt:lpstr>
      <vt:lpstr>Diapositiva 20</vt:lpstr>
      <vt:lpstr>El reconocimiento de lo propio:  los antígenos de histocompatibilidad</vt:lpstr>
      <vt:lpstr>Los MHC y las células presentadoras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Síntesis respuesta inflamatoria</vt:lpstr>
      <vt:lpstr>Diapositiva 40</vt:lpstr>
      <vt:lpstr>Diapositiva 41</vt:lpstr>
      <vt:lpstr>Diapositiva 42</vt:lpstr>
      <vt:lpstr>Diapositiva 43</vt:lpstr>
      <vt:lpstr>Diapositiva 44</vt:lpstr>
      <vt:lpstr>Activación del complemento</vt:lpstr>
      <vt:lpstr>La respuesta inmunitaria celular</vt:lpstr>
      <vt:lpstr>Diapositiva 47</vt:lpstr>
      <vt:lpstr>Diapositiva 48</vt:lpstr>
      <vt:lpstr>Síntesis respuesta inmunitaria celular</vt:lpstr>
      <vt:lpstr>Diapositiva 50</vt:lpstr>
      <vt:lpstr>Diapositiva 51</vt:lpstr>
      <vt:lpstr>La respuesta inmunitaria humoral</vt:lpstr>
      <vt:lpstr>Diapositiva 53</vt:lpstr>
      <vt:lpstr>Síntesis respuesta inmunitaria humoral</vt:lpstr>
      <vt:lpstr>Diapositiva 55</vt:lpstr>
      <vt:lpstr>Diapositiva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Jose Manuel</dc:creator>
  <cp:lastModifiedBy>Equipo</cp:lastModifiedBy>
  <cp:revision>7</cp:revision>
  <dcterms:created xsi:type="dcterms:W3CDTF">2014-06-04T17:35:14Z</dcterms:created>
  <dcterms:modified xsi:type="dcterms:W3CDTF">2016-06-07T08:23:33Z</dcterms:modified>
</cp:coreProperties>
</file>